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6" r:id="rId2"/>
    <p:sldMasterId id="2147483678" r:id="rId3"/>
    <p:sldMasterId id="2147483680" r:id="rId4"/>
  </p:sldMasterIdLst>
  <p:notesMasterIdLst>
    <p:notesMasterId r:id="rId32"/>
  </p:notesMasterIdLst>
  <p:handoutMasterIdLst>
    <p:handoutMasterId r:id="rId33"/>
  </p:handoutMasterIdLst>
  <p:sldIdLst>
    <p:sldId id="471" r:id="rId5"/>
    <p:sldId id="472" r:id="rId6"/>
    <p:sldId id="473" r:id="rId7"/>
    <p:sldId id="594" r:id="rId8"/>
    <p:sldId id="593" r:id="rId9"/>
    <p:sldId id="583" r:id="rId10"/>
    <p:sldId id="555" r:id="rId11"/>
    <p:sldId id="560" r:id="rId12"/>
    <p:sldId id="588" r:id="rId13"/>
    <p:sldId id="565" r:id="rId14"/>
    <p:sldId id="595" r:id="rId15"/>
    <p:sldId id="596" r:id="rId16"/>
    <p:sldId id="587" r:id="rId17"/>
    <p:sldId id="556" r:id="rId18"/>
    <p:sldId id="590" r:id="rId19"/>
    <p:sldId id="589" r:id="rId20"/>
    <p:sldId id="591" r:id="rId21"/>
    <p:sldId id="571" r:id="rId22"/>
    <p:sldId id="568" r:id="rId23"/>
    <p:sldId id="557" r:id="rId24"/>
    <p:sldId id="572" r:id="rId25"/>
    <p:sldId id="573" r:id="rId26"/>
    <p:sldId id="580" r:id="rId27"/>
    <p:sldId id="592" r:id="rId28"/>
    <p:sldId id="267" r:id="rId29"/>
    <p:sldId id="266" r:id="rId30"/>
    <p:sldId id="477" r:id="rId31"/>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竹简书信风" id="{6CF7B2C8-2ABC-4188-80A7-165AF0F16349}">
          <p14:sldIdLst>
            <p14:sldId id="471"/>
            <p14:sldId id="472"/>
            <p14:sldId id="473"/>
            <p14:sldId id="594"/>
            <p14:sldId id="593"/>
            <p14:sldId id="583"/>
            <p14:sldId id="555"/>
            <p14:sldId id="560"/>
            <p14:sldId id="588"/>
            <p14:sldId id="565"/>
            <p14:sldId id="595"/>
            <p14:sldId id="596"/>
            <p14:sldId id="587"/>
            <p14:sldId id="556"/>
            <p14:sldId id="590"/>
            <p14:sldId id="589"/>
            <p14:sldId id="591"/>
            <p14:sldId id="571"/>
            <p14:sldId id="568"/>
            <p14:sldId id="557"/>
            <p14:sldId id="572"/>
            <p14:sldId id="573"/>
            <p14:sldId id="580"/>
            <p14:sldId id="592"/>
            <p14:sldId id="267"/>
            <p14:sldId id="266"/>
            <p14:sldId id="4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243D"/>
    <a:srgbClr val="F9F9F9"/>
    <a:srgbClr val="FFFFFD"/>
    <a:srgbClr val="FAFAFA"/>
    <a:srgbClr val="F8F8F8"/>
    <a:srgbClr val="B1937F"/>
    <a:srgbClr val="DEDEDE"/>
    <a:srgbClr val="FFAA00"/>
    <a:srgbClr val="FFEFD5"/>
    <a:srgbClr val="6318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1260" autoAdjust="0"/>
  </p:normalViewPr>
  <p:slideViewPr>
    <p:cSldViewPr>
      <p:cViewPr varScale="1">
        <p:scale>
          <a:sx n="89" d="100"/>
          <a:sy n="89" d="100"/>
        </p:scale>
        <p:origin x="776" y="64"/>
      </p:cViewPr>
      <p:guideLst/>
    </p:cSldViewPr>
  </p:slideViewPr>
  <p:notesTextViewPr>
    <p:cViewPr>
      <p:scale>
        <a:sx n="1" d="1"/>
        <a:sy n="1" d="1"/>
      </p:scale>
      <p:origin x="0" y="0"/>
    </p:cViewPr>
  </p:notesTextViewPr>
  <p:sorterViewPr>
    <p:cViewPr>
      <p:scale>
        <a:sx n="100" d="100"/>
        <a:sy n="100" d="100"/>
      </p:scale>
      <p:origin x="0" y="-7708"/>
    </p:cViewPr>
  </p:sorterViewPr>
  <p:notesViewPr>
    <p:cSldViewPr snapToGrid="0">
      <p:cViewPr varScale="1">
        <p:scale>
          <a:sx n="48" d="100"/>
          <a:sy n="48" d="100"/>
        </p:scale>
        <p:origin x="1828" y="52"/>
      </p:cViewPr>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3C2D54-41E9-4F9B-84F0-DB426FBA1FF0}" type="datetimeFigureOut">
              <a:rPr lang="zh-CN" altLang="en-US" smtClean="0"/>
              <a:t>2024/10/12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A1FDD3-5682-4A22-B636-E57B566225C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2B1D4-5CAD-4F8D-8A42-777314ADBB20}" type="datetimeFigureOut">
              <a:rPr lang="zh-CN" altLang="en-US" smtClean="0"/>
              <a:t>2024/10/12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5EEA95-15FA-454A-B750-D2F7A7125CA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A4805-3C54-0C8E-2774-1993B932AF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FC02F5-1C15-AEFF-1E52-7E3A8272C04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B0FF2E7-3946-1DE2-5F60-B38850290B7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58C1731-74B9-F6E1-1048-1973AFD139D0}"/>
              </a:ext>
            </a:extLst>
          </p:cNvPr>
          <p:cNvSpPr>
            <a:spLocks noGrp="1"/>
          </p:cNvSpPr>
          <p:nvPr>
            <p:ph type="sldNum" sz="quarter" idx="10"/>
          </p:nvPr>
        </p:nvSpPr>
        <p:spPr/>
        <p:txBody>
          <a:bodyPr/>
          <a:lstStyle/>
          <a:p>
            <a:fld id="{0E5EEA95-15FA-454A-B750-D2F7A7125CAF}" type="slidenum">
              <a:rPr lang="zh-CN" altLang="en-US" smtClean="0"/>
              <a:t>15</a:t>
            </a:fld>
            <a:endParaRPr lang="zh-CN" altLang="en-US"/>
          </a:p>
        </p:txBody>
      </p:sp>
    </p:spTree>
    <p:extLst>
      <p:ext uri="{BB962C8B-B14F-4D97-AF65-F5344CB8AC3E}">
        <p14:creationId xmlns:p14="http://schemas.microsoft.com/office/powerpoint/2010/main" val="2635898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20</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21</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22</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23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24</a:t>
            </a:fld>
            <a:endParaRPr lang="zh-CN" altLang="en-US"/>
          </a:p>
        </p:txBody>
      </p:sp>
    </p:spTree>
    <p:extLst>
      <p:ext uri="{BB962C8B-B14F-4D97-AF65-F5344CB8AC3E}">
        <p14:creationId xmlns:p14="http://schemas.microsoft.com/office/powerpoint/2010/main" val="27031302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30000"/>
              </a:lnSpc>
              <a:spcBef>
                <a:spcPts val="600"/>
              </a:spcBef>
              <a:spcAft>
                <a:spcPts val="600"/>
              </a:spcAft>
            </a:pPr>
            <a:endParaRPr lang="en-GB" sz="1200" dirty="0">
              <a:solidFill>
                <a:schemeClr val="bg1"/>
              </a:solidFill>
            </a:endParaRPr>
          </a:p>
        </p:txBody>
      </p:sp>
      <p:sp>
        <p:nvSpPr>
          <p:cNvPr id="4" name="灯片编号占位符 3"/>
          <p:cNvSpPr>
            <a:spLocks noGrp="1"/>
          </p:cNvSpPr>
          <p:nvPr>
            <p:ph type="sldNum" sz="quarter" idx="5"/>
          </p:nvPr>
        </p:nvSpPr>
        <p:spPr/>
        <p:txBody>
          <a:bodyPr/>
          <a:lstStyle/>
          <a:p>
            <a:fld id="{ADF26CA0-017B-466F-A2D7-184BAD86B39D}" type="slidenum">
              <a:rPr lang="zh-CN" altLang="en-US" smtClean="0"/>
              <a:t>25</a:t>
            </a:fld>
            <a:endParaRPr lang="zh-CN" altLang="en-US"/>
          </a:p>
        </p:txBody>
      </p:sp>
    </p:spTree>
    <p:extLst>
      <p:ext uri="{BB962C8B-B14F-4D97-AF65-F5344CB8AC3E}">
        <p14:creationId xmlns:p14="http://schemas.microsoft.com/office/powerpoint/2010/main" val="193504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灯片编号占位符 3"/>
          <p:cNvSpPr>
            <a:spLocks noGrp="1"/>
          </p:cNvSpPr>
          <p:nvPr>
            <p:ph type="sldNum" sz="quarter" idx="5"/>
          </p:nvPr>
        </p:nvSpPr>
        <p:spPr/>
        <p:txBody>
          <a:bodyPr/>
          <a:lstStyle/>
          <a:p>
            <a:fld id="{ADF26CA0-017B-466F-A2D7-184BAD86B39D}" type="slidenum">
              <a:rPr lang="zh-CN" altLang="en-US" smtClean="0"/>
              <a:t>26</a:t>
            </a:fld>
            <a:endParaRPr lang="zh-CN" altLang="en-US"/>
          </a:p>
        </p:txBody>
      </p:sp>
    </p:spTree>
    <p:extLst>
      <p:ext uri="{BB962C8B-B14F-4D97-AF65-F5344CB8AC3E}">
        <p14:creationId xmlns:p14="http://schemas.microsoft.com/office/powerpoint/2010/main" val="5318105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27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5</a:t>
            </a:fld>
            <a:endParaRPr lang="zh-CN" altLang="en-US"/>
          </a:p>
        </p:txBody>
      </p:sp>
    </p:spTree>
    <p:extLst>
      <p:ext uri="{BB962C8B-B14F-4D97-AF65-F5344CB8AC3E}">
        <p14:creationId xmlns:p14="http://schemas.microsoft.com/office/powerpoint/2010/main" val="1685269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ED0A4D1-0762-4535-96A1-AF557760D071}" type="datetime1">
              <a:rPr lang="zh-CN" altLang="en-US" smtClean="0"/>
              <a:t>2024/10/12</a:t>
            </a:fld>
            <a:endParaRPr lang="zh-CN" altLang="en-US"/>
          </a:p>
        </p:txBody>
      </p:sp>
      <p:sp>
        <p:nvSpPr>
          <p:cNvPr id="5" name="页脚占位符 4"/>
          <p:cNvSpPr>
            <a:spLocks noGrp="1"/>
          </p:cNvSpPr>
          <p:nvPr>
            <p:ph type="ftr" sz="quarter" idx="11"/>
          </p:nvPr>
        </p:nvSpPr>
        <p:spPr/>
        <p:txBody>
          <a:bodyPr/>
          <a:lstStyle/>
          <a:p>
            <a:r>
              <a:rPr lang="zh-CN" altLang="en-US"/>
              <a:t>学而不厌，诲人不倦</a:t>
            </a:r>
          </a:p>
        </p:txBody>
      </p:sp>
      <p:sp>
        <p:nvSpPr>
          <p:cNvPr id="6" name="灯片编号占位符 5"/>
          <p:cNvSpPr>
            <a:spLocks noGrp="1"/>
          </p:cNvSpPr>
          <p:nvPr>
            <p:ph type="sldNum" sz="quarter" idx="12"/>
          </p:nvPr>
        </p:nvSpPr>
        <p:spPr/>
        <p:txBody>
          <a:bodyPr/>
          <a:lstStyle/>
          <a:p>
            <a:fld id="{F687CA98-21E3-4BBD-A5F7-FCD4997D6114}" type="slidenum">
              <a:rPr lang="zh-CN" altLang="en-US" smtClean="0"/>
              <a:t>‹#›</a:t>
            </a:fld>
            <a:endParaRPr lang="zh-CN" altLang="en-US"/>
          </a:p>
        </p:txBody>
      </p:sp>
      <p:sp>
        <p:nvSpPr>
          <p:cNvPr id="12" name="图片占位符 11"/>
          <p:cNvSpPr>
            <a:spLocks noGrp="1"/>
          </p:cNvSpPr>
          <p:nvPr>
            <p:ph type="pic" sz="quarter" idx="13"/>
          </p:nvPr>
        </p:nvSpPr>
        <p:spPr>
          <a:xfrm>
            <a:off x="0" y="0"/>
            <a:ext cx="12192000" cy="6858000"/>
          </a:xfrm>
        </p:spPr>
        <p:txBody>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末尾幻灯片">
    <p:spTree>
      <p:nvGrpSpPr>
        <p:cNvPr id="1" name=""/>
        <p:cNvGrpSpPr/>
        <p:nvPr/>
      </p:nvGrpSpPr>
      <p:grpSpPr>
        <a:xfrm>
          <a:off x="0" y="0"/>
          <a:ext cx="0" cy="0"/>
          <a:chOff x="0" y="0"/>
          <a:chExt cx="0" cy="0"/>
        </a:xfrm>
      </p:grpSpPr>
      <p:sp>
        <p:nvSpPr>
          <p:cNvPr id="13" name="标题 1"/>
          <p:cNvSpPr>
            <a:spLocks noGrp="1"/>
          </p:cNvSpPr>
          <p:nvPr userDrawn="1">
            <p:ph type="ctrTitle" hasCustomPrompt="1"/>
          </p:nvPr>
        </p:nvSpPr>
        <p:spPr>
          <a:xfrm>
            <a:off x="3382962" y="1909091"/>
            <a:ext cx="5426076" cy="1621509"/>
          </a:xfrm>
        </p:spPr>
        <p:txBody>
          <a:bodyPr anchor="b">
            <a:normAutofit/>
          </a:bodyPr>
          <a:lstStyle>
            <a:lvl1pPr marL="0" indent="0" algn="ctr">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3382962" y="4215327"/>
            <a:ext cx="5426076" cy="310871"/>
          </a:xfrm>
        </p:spPr>
        <p:txBody>
          <a:bodyPr vert="horz" lIns="91440" tIns="45720" rIns="91440" bIns="45720" rtlCol="0">
            <a:normAutofit/>
          </a:bodyPr>
          <a:lstStyle>
            <a:lvl1pPr marL="0" indent="0" algn="ctr">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6" name="文本占位符 13">
            <a:extLst>
              <a:ext uri="{FF2B5EF4-FFF2-40B4-BE49-F238E27FC236}">
                <a16:creationId xmlns:a16="http://schemas.microsoft.com/office/drawing/2014/main" id="{05EBDA4F-7210-4CAE-8333-80DB24212E78}"/>
              </a:ext>
            </a:extLst>
          </p:cNvPr>
          <p:cNvSpPr>
            <a:spLocks noGrp="1"/>
          </p:cNvSpPr>
          <p:nvPr>
            <p:ph type="body" sz="quarter" idx="10" hasCustomPrompt="1"/>
          </p:nvPr>
        </p:nvSpPr>
        <p:spPr>
          <a:xfrm>
            <a:off x="3382963" y="3919056"/>
            <a:ext cx="5426076" cy="296271"/>
          </a:xfrm>
        </p:spPr>
        <p:txBody>
          <a:bodyPr vert="horz" anchor="ctr">
            <a:noAutofit/>
          </a:bodyPr>
          <a:lstStyle>
            <a:lvl1pPr marL="0" indent="0" algn="ctr">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Tree>
    <p:extLst>
      <p:ext uri="{BB962C8B-B14F-4D97-AF65-F5344CB8AC3E}">
        <p14:creationId xmlns:p14="http://schemas.microsoft.com/office/powerpoint/2010/main" val="400092664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íṧļiḓé"/>
          <p:cNvSpPr/>
          <p:nvPr userDrawn="1"/>
        </p:nvSpPr>
        <p:spPr>
          <a:xfrm>
            <a:off x="5221718" y="1602668"/>
            <a:ext cx="1748578"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w="3175">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日期占位符 3"/>
          <p:cNvSpPr>
            <a:spLocks noGrp="1"/>
          </p:cNvSpPr>
          <p:nvPr>
            <p:ph type="dt" sz="half" idx="10"/>
          </p:nvPr>
        </p:nvSpPr>
        <p:spPr/>
        <p:txBody>
          <a:bodyPr/>
          <a:lstStyle/>
          <a:p>
            <a:fld id="{0AA9AE33-E62E-49B7-AC0B-0504C9981B63}" type="datetime1">
              <a:rPr lang="zh-CN" altLang="en-US" smtClean="0"/>
              <a:t>2024/10/12</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
        <p:nvSpPr>
          <p:cNvPr id="13" name="ïSḷïḓe"/>
          <p:cNvSpPr/>
          <p:nvPr userDrawn="1"/>
        </p:nvSpPr>
        <p:spPr>
          <a:xfrm>
            <a:off x="3150604"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w="3175">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ïṣļiḑê"/>
          <p:cNvSpPr/>
          <p:nvPr userDrawn="1"/>
        </p:nvSpPr>
        <p:spPr>
          <a:xfrm>
            <a:off x="7292820"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w="3175">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ïṣlîḑe"/>
          <p:cNvSpPr/>
          <p:nvPr userDrawn="1"/>
        </p:nvSpPr>
        <p:spPr>
          <a:xfrm>
            <a:off x="9363928"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w="3175">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îšḻïḋe"/>
          <p:cNvSpPr/>
          <p:nvPr userDrawn="1"/>
        </p:nvSpPr>
        <p:spPr>
          <a:xfrm>
            <a:off x="1079496"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w="3175">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图片占位符 8"/>
          <p:cNvSpPr>
            <a:spLocks noGrp="1"/>
          </p:cNvSpPr>
          <p:nvPr>
            <p:ph type="pic" sz="quarter" idx="13"/>
          </p:nvPr>
        </p:nvSpPr>
        <p:spPr>
          <a:xfrm>
            <a:off x="1079500" y="1603375"/>
            <a:ext cx="1747838" cy="3101975"/>
          </a:xfrm>
        </p:spPr>
        <p:txBody>
          <a:bodyPr/>
          <a:lstStyle/>
          <a:p>
            <a:endParaRPr lang="zh-CN" altLang="en-US"/>
          </a:p>
        </p:txBody>
      </p:sp>
      <p:sp>
        <p:nvSpPr>
          <p:cNvPr id="17" name="图片占位符 8"/>
          <p:cNvSpPr>
            <a:spLocks noGrp="1"/>
          </p:cNvSpPr>
          <p:nvPr>
            <p:ph type="pic" sz="quarter" idx="14"/>
          </p:nvPr>
        </p:nvSpPr>
        <p:spPr>
          <a:xfrm>
            <a:off x="3150975" y="1603375"/>
            <a:ext cx="1747838" cy="3101975"/>
          </a:xfrm>
        </p:spPr>
        <p:txBody>
          <a:bodyPr/>
          <a:lstStyle/>
          <a:p>
            <a:endParaRPr lang="zh-CN" altLang="en-US"/>
          </a:p>
        </p:txBody>
      </p:sp>
      <p:sp>
        <p:nvSpPr>
          <p:cNvPr id="18" name="图片占位符 8"/>
          <p:cNvSpPr>
            <a:spLocks noGrp="1"/>
          </p:cNvSpPr>
          <p:nvPr>
            <p:ph type="pic" sz="quarter" idx="15"/>
          </p:nvPr>
        </p:nvSpPr>
        <p:spPr>
          <a:xfrm>
            <a:off x="7291336" y="1602669"/>
            <a:ext cx="1747838" cy="3101975"/>
          </a:xfrm>
        </p:spPr>
        <p:txBody>
          <a:bodyPr/>
          <a:lstStyle/>
          <a:p>
            <a:endParaRPr lang="zh-CN" altLang="en-US"/>
          </a:p>
        </p:txBody>
      </p:sp>
      <p:sp>
        <p:nvSpPr>
          <p:cNvPr id="19" name="图片占位符 8"/>
          <p:cNvSpPr>
            <a:spLocks noGrp="1"/>
          </p:cNvSpPr>
          <p:nvPr>
            <p:ph type="pic" sz="quarter" idx="16"/>
          </p:nvPr>
        </p:nvSpPr>
        <p:spPr>
          <a:xfrm>
            <a:off x="9360214" y="1602669"/>
            <a:ext cx="1747838" cy="3101975"/>
          </a:xfrm>
        </p:spPr>
        <p:txBody>
          <a:bodyPr/>
          <a:lstStyle/>
          <a:p>
            <a:endParaRPr lang="zh-CN" altLang="en-US"/>
          </a:p>
        </p:txBody>
      </p:sp>
      <p:sp>
        <p:nvSpPr>
          <p:cNvPr id="20" name="图片占位符 8"/>
          <p:cNvSpPr>
            <a:spLocks noGrp="1"/>
          </p:cNvSpPr>
          <p:nvPr>
            <p:ph type="pic" sz="quarter" idx="17"/>
          </p:nvPr>
        </p:nvSpPr>
        <p:spPr>
          <a:xfrm>
            <a:off x="5222081" y="1603375"/>
            <a:ext cx="1747838" cy="3101975"/>
          </a:xfrm>
        </p:spPr>
        <p:txBody>
          <a:bodyP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9500" y="-9525"/>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15C4F437-3CD5-4678-BD84-6B872B0DA1BF}" type="datetime1">
              <a:rPr lang="zh-CN" altLang="en-US" smtClean="0"/>
              <a:t>2024/10/12</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984000" y="1348770"/>
            <a:ext cx="4537075" cy="4706937"/>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D4402470-19B5-4E61-AC09-C20465289DBC}" type="datetime1">
              <a:rPr lang="zh-CN" altLang="en-US" smtClean="0"/>
              <a:t>2024/10/12</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647700" y="1385146"/>
            <a:ext cx="4699000" cy="2153917"/>
          </a:xfrm>
        </p:spPr>
        <p:txBody>
          <a:bodyPr/>
          <a:lstStyle/>
          <a:p>
            <a:endParaRPr lang="zh-CN" altLang="en-US"/>
          </a:p>
        </p:txBody>
      </p:sp>
      <p:sp>
        <p:nvSpPr>
          <p:cNvPr id="10" name="图片占位符 9"/>
          <p:cNvSpPr>
            <a:spLocks noGrp="1"/>
          </p:cNvSpPr>
          <p:nvPr>
            <p:ph type="pic" sz="quarter" idx="14"/>
          </p:nvPr>
        </p:nvSpPr>
        <p:spPr>
          <a:xfrm>
            <a:off x="6845300" y="4148413"/>
            <a:ext cx="4699000" cy="2160587"/>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E0736BED-AFC0-4CF7-ADDA-EBCE89A383CB}" type="datetime1">
              <a:rPr lang="zh-CN" altLang="en-US" smtClean="0"/>
              <a:t>2024/10/12</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图片占位符 15"/>
          <p:cNvSpPr>
            <a:spLocks noGrp="1"/>
          </p:cNvSpPr>
          <p:nvPr>
            <p:ph type="pic" sz="quarter" idx="13"/>
          </p:nvPr>
        </p:nvSpPr>
        <p:spPr>
          <a:xfrm>
            <a:off x="660400" y="2133000"/>
            <a:ext cx="5086502" cy="3599678"/>
          </a:xfrm>
          <a:custGeom>
            <a:avLst/>
            <a:gdLst>
              <a:gd name="connsiteX0" fmla="*/ 2330500 w 4680000"/>
              <a:gd name="connsiteY0" fmla="*/ 0 h 3312000"/>
              <a:gd name="connsiteX1" fmla="*/ 3584275 w 4680000"/>
              <a:gd name="connsiteY1" fmla="*/ 730115 h 3312000"/>
              <a:gd name="connsiteX2" fmla="*/ 3649592 w 4680000"/>
              <a:gd name="connsiteY2" fmla="*/ 847870 h 3312000"/>
              <a:gd name="connsiteX3" fmla="*/ 3839621 w 4680000"/>
              <a:gd name="connsiteY3" fmla="*/ 847870 h 3312000"/>
              <a:gd name="connsiteX4" fmla="*/ 4680000 w 4680000"/>
              <a:gd name="connsiteY4" fmla="*/ 1688249 h 3312000"/>
              <a:gd name="connsiteX5" fmla="*/ 3839621 w 4680000"/>
              <a:gd name="connsiteY5" fmla="*/ 2528628 h 3312000"/>
              <a:gd name="connsiteX6" fmla="*/ 3613816 w 4680000"/>
              <a:gd name="connsiteY6" fmla="*/ 2528628 h 3312000"/>
              <a:gd name="connsiteX7" fmla="*/ 3584275 w 4680000"/>
              <a:gd name="connsiteY7" fmla="*/ 2581886 h 3312000"/>
              <a:gd name="connsiteX8" fmla="*/ 2330500 w 4680000"/>
              <a:gd name="connsiteY8" fmla="*/ 3312000 h 3312000"/>
              <a:gd name="connsiteX9" fmla="*/ 1076726 w 4680000"/>
              <a:gd name="connsiteY9" fmla="*/ 2581886 h 3312000"/>
              <a:gd name="connsiteX10" fmla="*/ 1047185 w 4680000"/>
              <a:gd name="connsiteY10" fmla="*/ 2528628 h 3312000"/>
              <a:gd name="connsiteX11" fmla="*/ 840379 w 4680000"/>
              <a:gd name="connsiteY11" fmla="*/ 2528628 h 3312000"/>
              <a:gd name="connsiteX12" fmla="*/ 0 w 4680000"/>
              <a:gd name="connsiteY12" fmla="*/ 1688249 h 3312000"/>
              <a:gd name="connsiteX13" fmla="*/ 840379 w 4680000"/>
              <a:gd name="connsiteY13" fmla="*/ 847870 h 3312000"/>
              <a:gd name="connsiteX14" fmla="*/ 1011408 w 4680000"/>
              <a:gd name="connsiteY14" fmla="*/ 847870 h 3312000"/>
              <a:gd name="connsiteX15" fmla="*/ 1076726 w 4680000"/>
              <a:gd name="connsiteY15" fmla="*/ 730115 h 3312000"/>
              <a:gd name="connsiteX16" fmla="*/ 2330500 w 4680000"/>
              <a:gd name="connsiteY16"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0000" h="3312000">
                <a:moveTo>
                  <a:pt x="2330500" y="0"/>
                </a:moveTo>
                <a:cubicBezTo>
                  <a:pt x="2852410" y="0"/>
                  <a:pt x="3312557" y="289616"/>
                  <a:pt x="3584275" y="730115"/>
                </a:cubicBezTo>
                <a:lnTo>
                  <a:pt x="3649592" y="847870"/>
                </a:lnTo>
                <a:lnTo>
                  <a:pt x="3839621" y="847870"/>
                </a:lnTo>
                <a:cubicBezTo>
                  <a:pt x="4303750" y="847870"/>
                  <a:pt x="4680000" y="1224120"/>
                  <a:pt x="4680000" y="1688249"/>
                </a:cubicBezTo>
                <a:cubicBezTo>
                  <a:pt x="4680000" y="2152378"/>
                  <a:pt x="4303750" y="2528628"/>
                  <a:pt x="3839621" y="2528628"/>
                </a:cubicBezTo>
                <a:lnTo>
                  <a:pt x="3613816" y="2528628"/>
                </a:lnTo>
                <a:lnTo>
                  <a:pt x="3584275" y="2581886"/>
                </a:lnTo>
                <a:cubicBezTo>
                  <a:pt x="3312557" y="3022385"/>
                  <a:pt x="2852410" y="3312000"/>
                  <a:pt x="2330500" y="3312000"/>
                </a:cubicBezTo>
                <a:cubicBezTo>
                  <a:pt x="1808591" y="3312000"/>
                  <a:pt x="1348443" y="3022385"/>
                  <a:pt x="1076726" y="2581886"/>
                </a:cubicBezTo>
                <a:lnTo>
                  <a:pt x="1047185" y="2528628"/>
                </a:lnTo>
                <a:lnTo>
                  <a:pt x="840379" y="2528628"/>
                </a:lnTo>
                <a:cubicBezTo>
                  <a:pt x="376250" y="2528628"/>
                  <a:pt x="0" y="2152378"/>
                  <a:pt x="0" y="1688249"/>
                </a:cubicBezTo>
                <a:cubicBezTo>
                  <a:pt x="0" y="1224120"/>
                  <a:pt x="376250" y="847870"/>
                  <a:pt x="840379" y="847870"/>
                </a:cubicBezTo>
                <a:lnTo>
                  <a:pt x="1011408" y="847870"/>
                </a:lnTo>
                <a:lnTo>
                  <a:pt x="1076726" y="730115"/>
                </a:lnTo>
                <a:cubicBezTo>
                  <a:pt x="1348443" y="289616"/>
                  <a:pt x="1808591" y="0"/>
                  <a:pt x="2330500" y="0"/>
                </a:cubicBezTo>
                <a:close/>
              </a:path>
            </a:pathLst>
          </a:custGeom>
        </p:spPr>
        <p:txBody>
          <a:bodyPr wrap="square">
            <a:noAutofit/>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66B35BEC-AAB7-4136-8395-728B6E9BF703}" type="datetime1">
              <a:rPr lang="zh-CN" altLang="en-US" smtClean="0"/>
              <a:t>2024/10/12</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1128000" y="1196975"/>
            <a:ext cx="2784475" cy="2376488"/>
          </a:xfrm>
        </p:spPr>
        <p:txBody>
          <a:bodyPr/>
          <a:lstStyle/>
          <a:p>
            <a:endParaRPr lang="zh-CN" altLang="en-US"/>
          </a:p>
        </p:txBody>
      </p:sp>
      <p:sp>
        <p:nvSpPr>
          <p:cNvPr id="15" name="图片占位符 2"/>
          <p:cNvSpPr>
            <a:spLocks noGrp="1"/>
          </p:cNvSpPr>
          <p:nvPr>
            <p:ph type="pic" sz="quarter" idx="14"/>
          </p:nvPr>
        </p:nvSpPr>
        <p:spPr>
          <a:xfrm>
            <a:off x="4728000" y="1196975"/>
            <a:ext cx="2784475" cy="2376488"/>
          </a:xfrm>
        </p:spPr>
        <p:txBody>
          <a:bodyPr/>
          <a:lstStyle/>
          <a:p>
            <a:endParaRPr lang="zh-CN" altLang="en-US"/>
          </a:p>
        </p:txBody>
      </p:sp>
      <p:sp>
        <p:nvSpPr>
          <p:cNvPr id="16" name="图片占位符 2"/>
          <p:cNvSpPr>
            <a:spLocks noGrp="1"/>
          </p:cNvSpPr>
          <p:nvPr>
            <p:ph type="pic" sz="quarter" idx="15"/>
          </p:nvPr>
        </p:nvSpPr>
        <p:spPr>
          <a:xfrm>
            <a:off x="8328000" y="1196975"/>
            <a:ext cx="2784475" cy="2376488"/>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31EC307A-E1D0-4E5F-9521-7897950F09D3}" type="datetime1">
              <a:rPr lang="zh-CN" altLang="en-US" smtClean="0"/>
              <a:t>2024/10/12</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865188" y="1412875"/>
            <a:ext cx="10487025" cy="2016125"/>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AE7BCBDC-171A-4289-A7B7-C5C1908C7928}" type="datetime1">
              <a:rPr lang="zh-CN" altLang="en-US" smtClean="0"/>
              <a:t>2024/10/12</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表格 9"/>
          <p:cNvGraphicFramePr>
            <a:graphicFrameLocks noGrp="1"/>
          </p:cNvGraphicFramePr>
          <p:nvPr userDrawn="1"/>
        </p:nvGraphicFramePr>
        <p:xfrm>
          <a:off x="888501" y="1337353"/>
          <a:ext cx="10416300" cy="5047294"/>
        </p:xfrm>
        <a:graphic>
          <a:graphicData uri="http://schemas.openxmlformats.org/drawingml/2006/table">
            <a:tbl>
              <a:tblPr firstRow="1" bandRow="1">
                <a:tableStyleId>{5C22544A-7EE6-4342-B048-85BDC9FD1C3A}</a:tableStyleId>
              </a:tblPr>
              <a:tblGrid>
                <a:gridCol w="2604075">
                  <a:extLst>
                    <a:ext uri="{9D8B030D-6E8A-4147-A177-3AD203B41FA5}">
                      <a16:colId xmlns:a16="http://schemas.microsoft.com/office/drawing/2014/main" val="20000"/>
                    </a:ext>
                  </a:extLst>
                </a:gridCol>
                <a:gridCol w="2604075">
                  <a:extLst>
                    <a:ext uri="{9D8B030D-6E8A-4147-A177-3AD203B41FA5}">
                      <a16:colId xmlns:a16="http://schemas.microsoft.com/office/drawing/2014/main" val="20001"/>
                    </a:ext>
                  </a:extLst>
                </a:gridCol>
                <a:gridCol w="2604075">
                  <a:extLst>
                    <a:ext uri="{9D8B030D-6E8A-4147-A177-3AD203B41FA5}">
                      <a16:colId xmlns:a16="http://schemas.microsoft.com/office/drawing/2014/main" val="20002"/>
                    </a:ext>
                  </a:extLst>
                </a:gridCol>
                <a:gridCol w="2604075">
                  <a:extLst>
                    <a:ext uri="{9D8B030D-6E8A-4147-A177-3AD203B41FA5}">
                      <a16:colId xmlns:a16="http://schemas.microsoft.com/office/drawing/2014/main" val="20003"/>
                    </a:ext>
                  </a:extLst>
                </a:gridCol>
              </a:tblGrid>
              <a:tr h="2523647">
                <a:tc>
                  <a:txBody>
                    <a:bodyPr/>
                    <a:lstStyle/>
                    <a:p>
                      <a:endParaRPr lang="zh-CN" altLang="en-US" sz="1800" dirty="0"/>
                    </a:p>
                  </a:txBody>
                  <a:tcPr marL="87409" marR="87409" marT="43705" marB="4370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alpha val="20000"/>
                      </a:schemeClr>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523647">
                <a:tc>
                  <a:txBody>
                    <a:bodyPr/>
                    <a:lstStyle/>
                    <a:p>
                      <a:endParaRPr lang="zh-CN" altLang="en-US" sz="1800" dirty="0"/>
                    </a:p>
                  </a:txBody>
                  <a:tcPr marL="87409" marR="87409" marT="43705" marB="4370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alpha val="20000"/>
                      </a:schemeClr>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6">
                        <a:alpha val="20000"/>
                      </a:schemeClr>
                    </a:solidFill>
                  </a:tcPr>
                </a:tc>
                <a:extLst>
                  <a:ext uri="{0D108BD9-81ED-4DB2-BD59-A6C34878D82A}">
                    <a16:rowId xmlns:a16="http://schemas.microsoft.com/office/drawing/2014/main" val="10001"/>
                  </a:ext>
                </a:extLst>
              </a:tr>
            </a:tbl>
          </a:graphicData>
        </a:graphic>
      </p:graphicFrame>
      <p:sp>
        <p:nvSpPr>
          <p:cNvPr id="3" name="图片占位符 2"/>
          <p:cNvSpPr>
            <a:spLocks noGrp="1"/>
          </p:cNvSpPr>
          <p:nvPr>
            <p:ph type="pic" sz="quarter" idx="13"/>
          </p:nvPr>
        </p:nvSpPr>
        <p:spPr>
          <a:xfrm>
            <a:off x="893100" y="3847210"/>
            <a:ext cx="2605600" cy="2527100"/>
          </a:xfrm>
        </p:spPr>
        <p:txBody>
          <a:bodyPr/>
          <a:lstStyle/>
          <a:p>
            <a:endParaRPr lang="zh-CN" altLang="en-US" dirty="0"/>
          </a:p>
        </p:txBody>
      </p:sp>
      <p:sp>
        <p:nvSpPr>
          <p:cNvPr id="18" name="图片占位符 2"/>
          <p:cNvSpPr>
            <a:spLocks noGrp="1"/>
          </p:cNvSpPr>
          <p:nvPr>
            <p:ph type="pic" sz="quarter" idx="14"/>
          </p:nvPr>
        </p:nvSpPr>
        <p:spPr>
          <a:xfrm>
            <a:off x="6096000" y="3847210"/>
            <a:ext cx="2605600" cy="2527100"/>
          </a:xfrm>
        </p:spPr>
        <p:txBody>
          <a:bodyPr/>
          <a:lstStyle/>
          <a:p>
            <a:endParaRPr lang="zh-CN" altLang="en-US" dirty="0"/>
          </a:p>
        </p:txBody>
      </p:sp>
      <p:sp>
        <p:nvSpPr>
          <p:cNvPr id="19" name="图片占位符 2"/>
          <p:cNvSpPr>
            <a:spLocks noGrp="1"/>
          </p:cNvSpPr>
          <p:nvPr>
            <p:ph type="pic" sz="quarter" idx="15"/>
          </p:nvPr>
        </p:nvSpPr>
        <p:spPr>
          <a:xfrm>
            <a:off x="8693300" y="1333900"/>
            <a:ext cx="2605600" cy="2527100"/>
          </a:xfrm>
        </p:spPr>
        <p:txBody>
          <a:bodyPr/>
          <a:lstStyle/>
          <a:p>
            <a:endParaRPr lang="zh-CN" altLang="en-US" dirty="0"/>
          </a:p>
        </p:txBody>
      </p:sp>
      <p:sp>
        <p:nvSpPr>
          <p:cNvPr id="20" name="图片占位符 2"/>
          <p:cNvSpPr>
            <a:spLocks noGrp="1"/>
          </p:cNvSpPr>
          <p:nvPr>
            <p:ph type="pic" sz="quarter" idx="16"/>
          </p:nvPr>
        </p:nvSpPr>
        <p:spPr>
          <a:xfrm>
            <a:off x="3490400" y="1333900"/>
            <a:ext cx="2605600" cy="2527100"/>
          </a:xfrm>
        </p:spPr>
        <p:txBody>
          <a:bodyPr/>
          <a:lstStyle/>
          <a:p>
            <a:endParaRPr lang="zh-CN" altLang="en-US" dirty="0"/>
          </a:p>
        </p:txBody>
      </p:sp>
      <p:pic>
        <p:nvPicPr>
          <p:cNvPr id="15" name="图片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8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4" name="日期占位符 3"/>
          <p:cNvSpPr>
            <a:spLocks noGrp="1"/>
          </p:cNvSpPr>
          <p:nvPr>
            <p:ph type="dt" sz="half" idx="10"/>
          </p:nvPr>
        </p:nvSpPr>
        <p:spPr/>
        <p:txBody>
          <a:bodyPr/>
          <a:lstStyle/>
          <a:p>
            <a:fld id="{411576C6-F5B5-42E8-9C3F-D24B4A188FE2}" type="datetime1">
              <a:rPr lang="zh-CN" altLang="en-US" smtClean="0"/>
              <a:t>2024/10/12</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pic>
        <p:nvPicPr>
          <p:cNvPr id="15" name="图片 14"/>
          <p:cNvPicPr>
            <a:picLocks noChangeAspect="1"/>
          </p:cNvPicPr>
          <p:nvPr userDrawn="1"/>
        </p:nvPicPr>
        <p:blipFill rotWithShape="1">
          <a:blip r:embed="rId5" cstate="print">
            <a:extLst>
              <a:ext uri="{28A0092B-C50C-407E-A947-70E740481C1C}">
                <a14:useLocalDpi xmlns:a14="http://schemas.microsoft.com/office/drawing/2010/main" val="0"/>
              </a:ext>
            </a:extLst>
          </a:blip>
          <a:srcRect l="-20841" t="131845" r="108331" b="-39745"/>
          <a:stretch>
            <a:fillRect/>
          </a:stretch>
        </p:blipFill>
        <p:spPr>
          <a:xfrm rot="5400000">
            <a:off x="519051" y="427475"/>
            <a:ext cx="692701" cy="410003"/>
          </a:xfrm>
          <a:custGeom>
            <a:avLst/>
            <a:gdLst>
              <a:gd name="connsiteX0" fmla="*/ 0 w 1993902"/>
              <a:gd name="connsiteY0" fmla="*/ 0 h 1180172"/>
              <a:gd name="connsiteX1" fmla="*/ 1850785 w 1993902"/>
              <a:gd name="connsiteY1" fmla="*/ 0 h 1180172"/>
              <a:gd name="connsiteX2" fmla="*/ 1861313 w 1993902"/>
              <a:gd name="connsiteY2" fmla="*/ 17230 h 1180172"/>
              <a:gd name="connsiteX3" fmla="*/ 1993902 w 1993902"/>
              <a:gd name="connsiteY3" fmla="*/ 537837 h 1180172"/>
              <a:gd name="connsiteX4" fmla="*/ 1806287 w 1993902"/>
              <a:gd name="connsiteY4" fmla="*/ 1148496 h 1180172"/>
              <a:gd name="connsiteX5" fmla="*/ 1782462 w 1993902"/>
              <a:gd name="connsiteY5" fmla="*/ 1180172 h 1180172"/>
              <a:gd name="connsiteX6" fmla="*/ 8240 w 1993902"/>
              <a:gd name="connsiteY6" fmla="*/ 1180172 h 1180172"/>
              <a:gd name="connsiteX7" fmla="*/ 0 w 1993902"/>
              <a:gd name="connsiteY7" fmla="*/ 1169217 h 1180172"/>
              <a:gd name="connsiteX8" fmla="*/ 0 w 1993902"/>
              <a:gd name="connsiteY8" fmla="*/ 0 h 11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3902" h="1180172">
                <a:moveTo>
                  <a:pt x="0" y="0"/>
                </a:moveTo>
                <a:lnTo>
                  <a:pt x="1850785" y="0"/>
                </a:lnTo>
                <a:lnTo>
                  <a:pt x="1861313" y="17230"/>
                </a:lnTo>
                <a:cubicBezTo>
                  <a:pt x="1945871" y="171987"/>
                  <a:pt x="1993902" y="349336"/>
                  <a:pt x="1993902" y="537837"/>
                </a:cubicBezTo>
                <a:cubicBezTo>
                  <a:pt x="1993902" y="764039"/>
                  <a:pt x="1924738" y="974180"/>
                  <a:pt x="1806287" y="1148496"/>
                </a:cubicBezTo>
                <a:lnTo>
                  <a:pt x="1782462" y="1180172"/>
                </a:lnTo>
                <a:lnTo>
                  <a:pt x="8240" y="1180172"/>
                </a:lnTo>
                <a:lnTo>
                  <a:pt x="0" y="1169217"/>
                </a:lnTo>
                <a:lnTo>
                  <a:pt x="0" y="0"/>
                </a:lnTo>
                <a:close/>
              </a:path>
            </a:pathLst>
          </a:custGeom>
        </p:spPr>
      </p:pic>
      <p:sp>
        <p:nvSpPr>
          <p:cNvPr id="14" name="矩形 13"/>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
        <p:nvSpPr>
          <p:cNvPr id="17" name="íṥľiḓê"/>
          <p:cNvSpPr/>
          <p:nvPr userDrawn="1"/>
        </p:nvSpPr>
        <p:spPr>
          <a:xfrm>
            <a:off x="1200007"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îṧḷîde"/>
          <p:cNvSpPr/>
          <p:nvPr userDrawn="1"/>
        </p:nvSpPr>
        <p:spPr>
          <a:xfrm>
            <a:off x="3843846"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íṥľiḓê"/>
          <p:cNvSpPr/>
          <p:nvPr userDrawn="1"/>
        </p:nvSpPr>
        <p:spPr>
          <a:xfrm>
            <a:off x="6487685"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1" name="îşļíďé"/>
          <p:cNvSpPr/>
          <p:nvPr userDrawn="1"/>
        </p:nvSpPr>
        <p:spPr>
          <a:xfrm>
            <a:off x="9131524"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图片占位符 27"/>
          <p:cNvSpPr>
            <a:spLocks noGrp="1"/>
          </p:cNvSpPr>
          <p:nvPr>
            <p:ph type="pic" sz="quarter" idx="13"/>
          </p:nvPr>
        </p:nvSpPr>
        <p:spPr>
          <a:xfrm>
            <a:off x="1200007"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
        <p:nvSpPr>
          <p:cNvPr id="23" name="图片占位符 28"/>
          <p:cNvSpPr>
            <a:spLocks noGrp="1"/>
          </p:cNvSpPr>
          <p:nvPr>
            <p:ph type="pic" sz="quarter" idx="14"/>
          </p:nvPr>
        </p:nvSpPr>
        <p:spPr>
          <a:xfrm>
            <a:off x="3843846"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
        <p:nvSpPr>
          <p:cNvPr id="24" name="图片占位符 30"/>
          <p:cNvSpPr>
            <a:spLocks noGrp="1"/>
          </p:cNvSpPr>
          <p:nvPr>
            <p:ph type="pic" sz="quarter" idx="15"/>
          </p:nvPr>
        </p:nvSpPr>
        <p:spPr>
          <a:xfrm>
            <a:off x="6487685"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
        <p:nvSpPr>
          <p:cNvPr id="25" name="图片占位符 31"/>
          <p:cNvSpPr>
            <a:spLocks noGrp="1"/>
          </p:cNvSpPr>
          <p:nvPr>
            <p:ph type="pic" sz="quarter" idx="16"/>
          </p:nvPr>
        </p:nvSpPr>
        <p:spPr>
          <a:xfrm>
            <a:off x="9131524"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47700" y="649287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AE74C6-1819-4215-ACCE-9EE885241B6D}" type="datetime1">
              <a:rPr lang="zh-CN" altLang="en-US" smtClean="0"/>
              <a:t>2024/10/12</a:t>
            </a:fld>
            <a:endParaRPr lang="zh-CN" altLang="en-US" dirty="0"/>
          </a:p>
        </p:txBody>
      </p:sp>
      <p:sp>
        <p:nvSpPr>
          <p:cNvPr id="5" name="页脚占位符 4"/>
          <p:cNvSpPr>
            <a:spLocks noGrp="1"/>
          </p:cNvSpPr>
          <p:nvPr>
            <p:ph type="ftr" sz="quarter" idx="3"/>
          </p:nvPr>
        </p:nvSpPr>
        <p:spPr>
          <a:xfrm>
            <a:off x="4048100" y="6483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学而不厌，诲人不倦</a:t>
            </a:r>
            <a:endParaRPr lang="zh-CN" altLang="en-US" dirty="0"/>
          </a:p>
        </p:txBody>
      </p:sp>
      <p:sp>
        <p:nvSpPr>
          <p:cNvPr id="6" name="灯片编号占位符 5"/>
          <p:cNvSpPr>
            <a:spLocks noGrp="1"/>
          </p:cNvSpPr>
          <p:nvPr>
            <p:ph type="sldNum" sz="quarter" idx="4"/>
          </p:nvPr>
        </p:nvSpPr>
        <p:spPr>
          <a:xfrm>
            <a:off x="8801100" y="649287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0F2D4F-2241-454B-AF5D-961C997CB3BA}"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8" r:id="rId3"/>
    <p:sldLayoutId id="2147483659" r:id="rId4"/>
    <p:sldLayoutId id="2147483661" r:id="rId5"/>
    <p:sldLayoutId id="2147483663" r:id="rId6"/>
    <p:sldLayoutId id="2147483664" r:id="rId7"/>
    <p:sldLayoutId id="2147483665" r:id="rId8"/>
    <p:sldLayoutId id="2147483671" r:id="rId9"/>
    <p:sldLayoutId id="2147483674" r:id="rId10"/>
    <p:sldLayoutId id="2147483675" r:id="rId11"/>
    <p:sldLayoutId id="2147483682"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C764DE79-268F-4C1A-8933-263129D2AF90}" type="datetimeFigureOut">
              <a:rPr lang="en-US" dirty="0">
                <a:solidFill>
                  <a:prstClr val="black">
                    <a:tint val="75000"/>
                  </a:prstClr>
                </a:solidFill>
              </a:rPr>
              <a:t>10/12/2024</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48F63A3B-78C7-47BE-AE5E-E10140E04643}" type="slidenum">
              <a:rPr lang="en-US" dirty="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1" r:id="rId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5.xml"/><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notesSlide" Target="../notesSlides/notesSlide9.xml"/><Relationship Id="rId2" Type="http://schemas.openxmlformats.org/officeDocument/2006/relationships/tags" Target="../tags/tag14.xml"/><Relationship Id="rId16" Type="http://schemas.openxmlformats.org/officeDocument/2006/relationships/slideLayout" Target="../slideLayouts/slideLayout3.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tags" Target="../tags/tag27.xml"/><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9.jpeg"/><Relationship Id="rId5" Type="http://schemas.microsoft.com/office/2007/relationships/hdphoto" Target="../media/hdphoto2.wdp"/><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31.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notesSlide" Target="../notesSlides/notesSlide12.xml"/><Relationship Id="rId5" Type="http://schemas.openxmlformats.org/officeDocument/2006/relationships/slideLayout" Target="../slideLayouts/slideLayout6.xml"/><Relationship Id="rId4" Type="http://schemas.openxmlformats.org/officeDocument/2006/relationships/tags" Target="../tags/tag31.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5.xml"/><Relationship Id="rId3" Type="http://schemas.openxmlformats.org/officeDocument/2006/relationships/tags" Target="../tags/tag34.xml"/><Relationship Id="rId7" Type="http://schemas.openxmlformats.org/officeDocument/2006/relationships/slideLayout" Target="../slideLayouts/slideLayout6.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9.jpeg"/><Relationship Id="rId5" Type="http://schemas.microsoft.com/office/2007/relationships/hdphoto" Target="../media/hdphoto2.wdp"/><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tags" Target="../tags/tag45.xml"/><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image" Target="../media/image36.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notesSlide" Target="../notesSlides/notesSlide19.xml"/><Relationship Id="rId5" Type="http://schemas.openxmlformats.org/officeDocument/2006/relationships/tags" Target="../tags/tag42.xml"/><Relationship Id="rId10" Type="http://schemas.openxmlformats.org/officeDocument/2006/relationships/slideLayout" Target="../slideLayouts/slideLayout6.xml"/><Relationship Id="rId4" Type="http://schemas.openxmlformats.org/officeDocument/2006/relationships/tags" Target="../tags/tag41.xml"/><Relationship Id="rId9" Type="http://schemas.openxmlformats.org/officeDocument/2006/relationships/tags" Target="../tags/tag46.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20.xml"/><Relationship Id="rId7"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40.jpeg"/><Relationship Id="rId11" Type="http://schemas.openxmlformats.org/officeDocument/2006/relationships/image" Target="../media/image41.jpeg"/><Relationship Id="rId5" Type="http://schemas.openxmlformats.org/officeDocument/2006/relationships/image" Target="../media/image37.png"/><Relationship Id="rId10" Type="http://schemas.openxmlformats.org/officeDocument/2006/relationships/image" Target="../media/image39.png"/><Relationship Id="rId4" Type="http://schemas.openxmlformats.org/officeDocument/2006/relationships/oleObject" Target="../embeddings/oleObject2.bin"/><Relationship Id="rId9" Type="http://schemas.openxmlformats.org/officeDocument/2006/relationships/oleObject" Target="../embeddings/oleObject4.bin"/></Relationships>
</file>

<file path=ppt/slides/_rels/slide25.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jpg"/><Relationship Id="rId7"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jpg"/><Relationship Id="rId10" Type="http://schemas.openxmlformats.org/officeDocument/2006/relationships/image" Target="../media/image49.jpg"/><Relationship Id="rId4" Type="http://schemas.openxmlformats.org/officeDocument/2006/relationships/image" Target="../media/image43.jpeg"/><Relationship Id="rId9" Type="http://schemas.openxmlformats.org/officeDocument/2006/relationships/image" Target="../media/image48.jpeg"/></Relationships>
</file>

<file path=ppt/slides/_rels/slide26.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jpg"/><Relationship Id="rId7" Type="http://schemas.openxmlformats.org/officeDocument/2006/relationships/image" Target="../media/image46.jpe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jpg"/><Relationship Id="rId10" Type="http://schemas.openxmlformats.org/officeDocument/2006/relationships/image" Target="../media/image49.jpg"/><Relationship Id="rId4" Type="http://schemas.openxmlformats.org/officeDocument/2006/relationships/image" Target="../media/image50.jpeg"/><Relationship Id="rId9" Type="http://schemas.openxmlformats.org/officeDocument/2006/relationships/image" Target="../media/image48.jpe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jpeg"/><Relationship Id="rId5" Type="http://schemas.microsoft.com/office/2007/relationships/hdphoto" Target="../media/hdphoto2.wdp"/><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notesSlide" Target="../notesSlides/notesSlide4.xml"/><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slideLayout" Target="../slideLayouts/slideLayout6.xml"/><Relationship Id="rId16" Type="http://schemas.openxmlformats.org/officeDocument/2006/relationships/image" Target="../media/image22.png"/><Relationship Id="rId1" Type="http://schemas.openxmlformats.org/officeDocument/2006/relationships/vmlDrawing" Target="../drawings/vmlDrawing1.v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wmf"/><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oleObject" Target="../embeddings/oleObject1.bin"/><Relationship Id="rId9" Type="http://schemas.openxmlformats.org/officeDocument/2006/relationships/image" Target="../media/image15.pn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notesSlide" Target="../notesSlides/notesSlide5.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slideLayout" Target="../slideLayouts/slideLayout6.xml"/><Relationship Id="rId2" Type="http://schemas.openxmlformats.org/officeDocument/2006/relationships/tags" Target="../tags/tag3.xml"/><Relationship Id="rId16" Type="http://schemas.openxmlformats.org/officeDocument/2006/relationships/image" Target="../media/image28.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image" Target="../media/image27.png"/><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26.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jpeg"/><Relationship Id="rId5" Type="http://schemas.microsoft.com/office/2007/relationships/hdphoto" Target="../media/hdphoto2.wdp"/><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20" name="矩形 19"/>
          <p:cNvSpPr/>
          <p:nvPr/>
        </p:nvSpPr>
        <p:spPr>
          <a:xfrm>
            <a:off x="0" y="-16264"/>
            <a:ext cx="12192000" cy="6874264"/>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任意多边形 32"/>
          <p:cNvSpPr/>
          <p:nvPr/>
        </p:nvSpPr>
        <p:spPr>
          <a:xfrm>
            <a:off x="1" y="-38100"/>
            <a:ext cx="12191999" cy="3467100"/>
          </a:xfrm>
          <a:custGeom>
            <a:avLst/>
            <a:gdLst>
              <a:gd name="connsiteX0" fmla="*/ 0 w 12191999"/>
              <a:gd name="connsiteY0" fmla="*/ 0 h 3467100"/>
              <a:gd name="connsiteX1" fmla="*/ 12191999 w 12191999"/>
              <a:gd name="connsiteY1" fmla="*/ 0 h 3467100"/>
              <a:gd name="connsiteX2" fmla="*/ 12191999 w 12191999"/>
              <a:gd name="connsiteY2" fmla="*/ 2387141 h 3467100"/>
              <a:gd name="connsiteX3" fmla="*/ 11986303 w 12191999"/>
              <a:gd name="connsiteY3" fmla="*/ 2471405 h 3467100"/>
              <a:gd name="connsiteX4" fmla="*/ 6121399 w 12191999"/>
              <a:gd name="connsiteY4" fmla="*/ 3467100 h 3467100"/>
              <a:gd name="connsiteX5" fmla="*/ 256496 w 12191999"/>
              <a:gd name="connsiteY5" fmla="*/ 2471405 h 3467100"/>
              <a:gd name="connsiteX6" fmla="*/ 0 w 12191999"/>
              <a:gd name="connsiteY6" fmla="*/ 2366332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3467100">
                <a:moveTo>
                  <a:pt x="0" y="0"/>
                </a:moveTo>
                <a:lnTo>
                  <a:pt x="12191999" y="0"/>
                </a:lnTo>
                <a:lnTo>
                  <a:pt x="12191999" y="2387141"/>
                </a:lnTo>
                <a:lnTo>
                  <a:pt x="11986303" y="2471405"/>
                </a:lnTo>
                <a:cubicBezTo>
                  <a:pt x="10392508" y="3093437"/>
                  <a:pt x="8349226" y="3467100"/>
                  <a:pt x="6121399" y="3467100"/>
                </a:cubicBezTo>
                <a:cubicBezTo>
                  <a:pt x="3893572" y="3467100"/>
                  <a:pt x="1850290" y="3093437"/>
                  <a:pt x="256496" y="2471405"/>
                </a:cubicBezTo>
                <a:lnTo>
                  <a:pt x="0" y="2366332"/>
                </a:lnTo>
                <a:close/>
              </a:path>
            </a:pathLst>
          </a:custGeom>
          <a:solidFill>
            <a:srgbClr val="B249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6" name="图片 25"/>
          <p:cNvPicPr>
            <a:picLocks noChangeAspect="1"/>
          </p:cNvPicPr>
          <p:nvPr/>
        </p:nvPicPr>
        <p:blipFill rotWithShape="1">
          <a:blip r:embed="rId4">
            <a:extLst>
              <a:ext uri="{28A0092B-C50C-407E-A947-70E740481C1C}">
                <a14:useLocalDpi xmlns:a14="http://schemas.microsoft.com/office/drawing/2010/main" val="0"/>
              </a:ext>
            </a:extLst>
          </a:blip>
          <a:srcRect t="29782" b="12558"/>
          <a:stretch>
            <a:fillRect/>
          </a:stretch>
        </p:blipFill>
        <p:spPr>
          <a:xfrm>
            <a:off x="0" y="-38100"/>
            <a:ext cx="12192000" cy="3241580"/>
          </a:xfrm>
          <a:custGeom>
            <a:avLst/>
            <a:gdLst>
              <a:gd name="connsiteX0" fmla="*/ 0 w 12192000"/>
              <a:gd name="connsiteY0" fmla="*/ 0 h 3906851"/>
              <a:gd name="connsiteX1" fmla="*/ 12192000 w 12192000"/>
              <a:gd name="connsiteY1" fmla="*/ 0 h 3906851"/>
              <a:gd name="connsiteX2" fmla="*/ 12192000 w 12192000"/>
              <a:gd name="connsiteY2" fmla="*/ 3011223 h 3906851"/>
              <a:gd name="connsiteX3" fmla="*/ 11986304 w 12192000"/>
              <a:gd name="connsiteY3" fmla="*/ 3081105 h 3906851"/>
              <a:gd name="connsiteX4" fmla="*/ 6121400 w 12192000"/>
              <a:gd name="connsiteY4" fmla="*/ 3906851 h 3906851"/>
              <a:gd name="connsiteX5" fmla="*/ 256497 w 12192000"/>
              <a:gd name="connsiteY5" fmla="*/ 3081105 h 3906851"/>
              <a:gd name="connsiteX6" fmla="*/ 0 w 12192000"/>
              <a:gd name="connsiteY6" fmla="*/ 2993965 h 3906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906851">
                <a:moveTo>
                  <a:pt x="0" y="0"/>
                </a:moveTo>
                <a:lnTo>
                  <a:pt x="12192000" y="0"/>
                </a:lnTo>
                <a:lnTo>
                  <a:pt x="12192000" y="3011223"/>
                </a:lnTo>
                <a:lnTo>
                  <a:pt x="11986304" y="3081105"/>
                </a:lnTo>
                <a:cubicBezTo>
                  <a:pt x="10392509" y="3596966"/>
                  <a:pt x="8349227" y="3906851"/>
                  <a:pt x="6121400" y="3906851"/>
                </a:cubicBezTo>
                <a:cubicBezTo>
                  <a:pt x="3893573" y="3906851"/>
                  <a:pt x="1850291" y="3596966"/>
                  <a:pt x="256497" y="3081105"/>
                </a:cubicBezTo>
                <a:lnTo>
                  <a:pt x="0" y="2993965"/>
                </a:lnTo>
                <a:close/>
              </a:path>
            </a:pathLst>
          </a:custGeom>
        </p:spPr>
      </p:pic>
      <p:sp>
        <p:nvSpPr>
          <p:cNvPr id="27" name="任意多边形 26"/>
          <p:cNvSpPr/>
          <p:nvPr/>
        </p:nvSpPr>
        <p:spPr>
          <a:xfrm>
            <a:off x="-12700" y="-38100"/>
            <a:ext cx="12204700" cy="3226110"/>
          </a:xfrm>
          <a:custGeom>
            <a:avLst/>
            <a:gdLst>
              <a:gd name="connsiteX0" fmla="*/ 0 w 12192000"/>
              <a:gd name="connsiteY0" fmla="*/ 0 h 3797300"/>
              <a:gd name="connsiteX1" fmla="*/ 12192000 w 12192000"/>
              <a:gd name="connsiteY1" fmla="*/ 0 h 3797300"/>
              <a:gd name="connsiteX2" fmla="*/ 12192000 w 12192000"/>
              <a:gd name="connsiteY2" fmla="*/ 2926786 h 3797300"/>
              <a:gd name="connsiteX3" fmla="*/ 11986304 w 12192000"/>
              <a:gd name="connsiteY3" fmla="*/ 2994708 h 3797300"/>
              <a:gd name="connsiteX4" fmla="*/ 6121400 w 12192000"/>
              <a:gd name="connsiteY4" fmla="*/ 3797300 h 3797300"/>
              <a:gd name="connsiteX5" fmla="*/ 256497 w 12192000"/>
              <a:gd name="connsiteY5" fmla="*/ 2994708 h 3797300"/>
              <a:gd name="connsiteX6" fmla="*/ 0 w 12192000"/>
              <a:gd name="connsiteY6" fmla="*/ 2910012 h 379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797300">
                <a:moveTo>
                  <a:pt x="0" y="0"/>
                </a:moveTo>
                <a:lnTo>
                  <a:pt x="12192000" y="0"/>
                </a:lnTo>
                <a:lnTo>
                  <a:pt x="12192000" y="2926786"/>
                </a:lnTo>
                <a:lnTo>
                  <a:pt x="11986304" y="2994708"/>
                </a:lnTo>
                <a:cubicBezTo>
                  <a:pt x="10392509" y="3496104"/>
                  <a:pt x="8349227" y="3797300"/>
                  <a:pt x="6121400" y="3797300"/>
                </a:cubicBezTo>
                <a:cubicBezTo>
                  <a:pt x="3893573" y="3797300"/>
                  <a:pt x="1850291" y="3496104"/>
                  <a:pt x="256497" y="2994708"/>
                </a:cubicBezTo>
                <a:lnTo>
                  <a:pt x="0" y="2910012"/>
                </a:lnTo>
                <a:close/>
              </a:path>
            </a:pathLst>
          </a:custGeom>
          <a:gradFill>
            <a:gsLst>
              <a:gs pos="41000">
                <a:schemeClr val="bg1">
                  <a:alpha val="57000"/>
                </a:schemeClr>
              </a:gs>
              <a:gs pos="0">
                <a:schemeClr val="bg1">
                  <a:alpha val="87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p:nvSpPr>
        <p:spPr>
          <a:xfrm>
            <a:off x="1056000" y="4293235"/>
            <a:ext cx="10692130" cy="2011045"/>
          </a:xfrm>
          <a:prstGeom prst="rect">
            <a:avLst/>
          </a:prstGeom>
          <a:noFill/>
        </p:spPr>
        <p:txBody>
          <a:bodyPr wrap="square" rtlCol="0">
            <a:spAutoFit/>
          </a:bodyPr>
          <a:lstStyle/>
          <a:p>
            <a:pPr algn="dist">
              <a:lnSpc>
                <a:spcPct val="130000"/>
              </a:lnSpc>
            </a:pPr>
            <a:r>
              <a:rPr lang="zh-CN" altLang="en-US" sz="4800" b="1" dirty="0">
                <a:solidFill>
                  <a:schemeClr val="accent1"/>
                </a:solidFill>
                <a:latin typeface="Arial" panose="020B0604020202020204" pitchFamily="34" charset="0"/>
                <a:ea typeface="微软雅黑" panose="020B0503020204020204" pitchFamily="34" charset="-122"/>
                <a:sym typeface="+mn-ea"/>
              </a:rPr>
              <a:t>基于向量数据库的甲骨文图像检索研究</a:t>
            </a:r>
            <a:r>
              <a:rPr lang="en-US" sz="4800" b="1" dirty="0">
                <a:solidFill>
                  <a:schemeClr val="accent1">
                    <a:alpha val="100000"/>
                  </a:schemeClr>
                </a:solidFill>
                <a:latin typeface="华文宋体" panose="02010600040101010101" charset="-122"/>
                <a:ea typeface="华文宋体" panose="02010600040101010101" charset="-122"/>
                <a:cs typeface="华文宋体" panose="02010600040101010101" charset="-122"/>
                <a:sym typeface="+mn-ea"/>
              </a:rPr>
              <a:t>
</a:t>
            </a:r>
            <a:endParaRPr lang="zh-CN" altLang="en-US" sz="48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p:cNvSpPr txBox="1"/>
          <p:nvPr/>
        </p:nvSpPr>
        <p:spPr>
          <a:xfrm>
            <a:off x="6884928" y="5805442"/>
            <a:ext cx="2120900" cy="450850"/>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sym typeface="Arial" panose="020B0604020202020204" pitchFamily="34" charset="0"/>
              </a:rPr>
              <a:t>汇报人：王伯勇</a:t>
            </a:r>
          </a:p>
        </p:txBody>
      </p:sp>
      <p:sp>
        <p:nvSpPr>
          <p:cNvPr id="18" name="文本框 17"/>
          <p:cNvSpPr txBox="1"/>
          <p:nvPr/>
        </p:nvSpPr>
        <p:spPr>
          <a:xfrm>
            <a:off x="9704871" y="5799745"/>
            <a:ext cx="2367129" cy="450850"/>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sym typeface="Arial" panose="020B0604020202020204" pitchFamily="34" charset="0"/>
              </a:rPr>
              <a:t>日期：</a:t>
            </a:r>
            <a:r>
              <a:rPr lang="en-US" altLang="zh-CN" dirty="0">
                <a:latin typeface="Arial" panose="020B0604020202020204" pitchFamily="34" charset="0"/>
                <a:ea typeface="微软雅黑" panose="020B0503020204020204" pitchFamily="34" charset="-122"/>
                <a:sym typeface="Arial" panose="020B0604020202020204" pitchFamily="34" charset="0"/>
              </a:rPr>
              <a:t>2024.10.19</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4" name="组合 3"/>
          <p:cNvGrpSpPr/>
          <p:nvPr/>
        </p:nvGrpSpPr>
        <p:grpSpPr>
          <a:xfrm>
            <a:off x="5245047" y="2760751"/>
            <a:ext cx="1701906" cy="1701906"/>
            <a:chOff x="5245047" y="2760751"/>
            <a:chExt cx="1701906" cy="1701906"/>
          </a:xfrm>
        </p:grpSpPr>
        <p:sp>
          <p:nvSpPr>
            <p:cNvPr id="3" name="椭圆 2"/>
            <p:cNvSpPr/>
            <p:nvPr/>
          </p:nvSpPr>
          <p:spPr>
            <a:xfrm>
              <a:off x="5245047" y="2760751"/>
              <a:ext cx="1701906" cy="17019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2" name="图片 21"/>
            <p:cNvPicPr>
              <a:picLocks noChangeAspect="1"/>
            </p:cNvPicPr>
            <p:nvPr/>
          </p:nvPicPr>
          <p:blipFill>
            <a:blip r:embed="rId5">
              <a:extLst>
                <a:ext uri="{28A0092B-C50C-407E-A947-70E740481C1C}">
                  <a14:useLocalDpi xmlns:a14="http://schemas.microsoft.com/office/drawing/2010/main" val="0"/>
                </a:ext>
              </a:extLst>
            </a:blip>
            <a:srcRect t="4842" r="76079"/>
            <a:stretch>
              <a:fillRect/>
            </a:stretch>
          </p:blipFill>
          <p:spPr>
            <a:xfrm>
              <a:off x="5282163" y="2791359"/>
              <a:ext cx="1602274" cy="1504658"/>
            </a:xfrm>
            <a:custGeom>
              <a:avLst/>
              <a:gdLst>
                <a:gd name="connsiteX0" fmla="*/ 0 w 1602274"/>
                <a:gd name="connsiteY0" fmla="*/ 0 h 1504658"/>
                <a:gd name="connsiteX1" fmla="*/ 1602274 w 1602274"/>
                <a:gd name="connsiteY1" fmla="*/ 0 h 1504658"/>
                <a:gd name="connsiteX2" fmla="*/ 1602274 w 1602274"/>
                <a:gd name="connsiteY2" fmla="*/ 1504658 h 1504658"/>
                <a:gd name="connsiteX3" fmla="*/ 0 w 1602274"/>
                <a:gd name="connsiteY3" fmla="*/ 1504658 h 1504658"/>
              </a:gdLst>
              <a:ahLst/>
              <a:cxnLst>
                <a:cxn ang="0">
                  <a:pos x="connsiteX0" y="connsiteY0"/>
                </a:cxn>
                <a:cxn ang="0">
                  <a:pos x="connsiteX1" y="connsiteY1"/>
                </a:cxn>
                <a:cxn ang="0">
                  <a:pos x="connsiteX2" y="connsiteY2"/>
                </a:cxn>
                <a:cxn ang="0">
                  <a:pos x="connsiteX3" y="connsiteY3"/>
                </a:cxn>
              </a:cxnLst>
              <a:rect l="l" t="t" r="r" b="b"/>
              <a:pathLst>
                <a:path w="1602274" h="1504658">
                  <a:moveTo>
                    <a:pt x="0" y="0"/>
                  </a:moveTo>
                  <a:lnTo>
                    <a:pt x="1602274" y="0"/>
                  </a:lnTo>
                  <a:lnTo>
                    <a:pt x="1602274" y="1504658"/>
                  </a:lnTo>
                  <a:lnTo>
                    <a:pt x="0" y="1504658"/>
                  </a:lnTo>
                  <a:close/>
                </a:path>
              </a:pathLst>
            </a:cu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505" y="382270"/>
            <a:ext cx="4982210" cy="596265"/>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HWOBC数据集介绍</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grpSp>
        <p:nvGrpSpPr>
          <p:cNvPr id="36" name="组合 35"/>
          <p:cNvGrpSpPr/>
          <p:nvPr>
            <p:custDataLst>
              <p:tags r:id="rId1"/>
            </p:custDataLst>
          </p:nvPr>
        </p:nvGrpSpPr>
        <p:grpSpPr>
          <a:xfrm>
            <a:off x="4224020" y="1343025"/>
            <a:ext cx="5519420" cy="1510030"/>
            <a:chOff x="6652" y="2115"/>
            <a:chExt cx="8692" cy="2378"/>
          </a:xfrm>
        </p:grpSpPr>
        <p:cxnSp>
          <p:nvCxnSpPr>
            <p:cNvPr id="11" name="直接连接符 10"/>
            <p:cNvCxnSpPr/>
            <p:nvPr>
              <p:custDataLst>
                <p:tags r:id="rId12"/>
              </p:custDataLst>
            </p:nvPr>
          </p:nvCxnSpPr>
          <p:spPr>
            <a:xfrm flipH="1" flipV="1">
              <a:off x="7515" y="2910"/>
              <a:ext cx="2721"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6652" y="2115"/>
              <a:ext cx="8692" cy="2378"/>
              <a:chOff x="6616" y="2155"/>
              <a:chExt cx="8692" cy="2378"/>
            </a:xfrm>
          </p:grpSpPr>
          <p:sp>
            <p:nvSpPr>
              <p:cNvPr id="9" name="任意多边形 8"/>
              <p:cNvSpPr/>
              <p:nvPr>
                <p:custDataLst>
                  <p:tags r:id="rId13"/>
                </p:custDataLst>
              </p:nvPr>
            </p:nvSpPr>
            <p:spPr>
              <a:xfrm>
                <a:off x="6672" y="2155"/>
                <a:ext cx="737" cy="882"/>
              </a:xfrm>
              <a:custGeom>
                <a:avLst/>
                <a:gdLst>
                  <a:gd name="connsiteX0" fmla="*/ 907735 w 2501585"/>
                  <a:gd name="connsiteY0" fmla="*/ 0 h 2993951"/>
                  <a:gd name="connsiteX1" fmla="*/ 1593535 w 2501585"/>
                  <a:gd name="connsiteY1" fmla="*/ 0 h 2993951"/>
                  <a:gd name="connsiteX2" fmla="*/ 1593535 w 2501585"/>
                  <a:gd name="connsiteY2" fmla="*/ 630768 h 2993951"/>
                  <a:gd name="connsiteX3" fmla="*/ 2258915 w 2501585"/>
                  <a:gd name="connsiteY3" fmla="*/ 630768 h 2993951"/>
                  <a:gd name="connsiteX4" fmla="*/ 2501585 w 2501585"/>
                  <a:gd name="connsiteY4" fmla="*/ 2991942 h 2993951"/>
                  <a:gd name="connsiteX5" fmla="*/ 2498637 w 2501585"/>
                  <a:gd name="connsiteY5" fmla="*/ 2991957 h 2993951"/>
                  <a:gd name="connsiteX6" fmla="*/ 2388969 w 2501585"/>
                  <a:gd name="connsiteY6" fmla="*/ 2908347 h 2993951"/>
                  <a:gd name="connsiteX7" fmla="*/ 1250730 w 2501585"/>
                  <a:gd name="connsiteY7" fmla="*/ 2586105 h 2993951"/>
                  <a:gd name="connsiteX8" fmla="*/ 112515 w 2501585"/>
                  <a:gd name="connsiteY8" fmla="*/ 2908203 h 2993951"/>
                  <a:gd name="connsiteX9" fmla="*/ 0 w 2501585"/>
                  <a:gd name="connsiteY9" fmla="*/ 2993951 h 2993951"/>
                  <a:gd name="connsiteX10" fmla="*/ 17491 w 2501585"/>
                  <a:gd name="connsiteY10" fmla="*/ 2397284 h 2993951"/>
                  <a:gd name="connsiteX11" fmla="*/ 242356 w 2501585"/>
                  <a:gd name="connsiteY11" fmla="*/ 630768 h 2993951"/>
                  <a:gd name="connsiteX12" fmla="*/ 907735 w 2501585"/>
                  <a:gd name="connsiteY12" fmla="*/ 630768 h 29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1585" h="2993951">
                    <a:moveTo>
                      <a:pt x="907735" y="0"/>
                    </a:moveTo>
                    <a:lnTo>
                      <a:pt x="1593535" y="0"/>
                    </a:lnTo>
                    <a:lnTo>
                      <a:pt x="1593535" y="630768"/>
                    </a:lnTo>
                    <a:lnTo>
                      <a:pt x="2258915" y="630768"/>
                    </a:lnTo>
                    <a:cubicBezTo>
                      <a:pt x="2462572" y="1429115"/>
                      <a:pt x="2458795" y="2176662"/>
                      <a:pt x="2501585" y="2991942"/>
                    </a:cubicBezTo>
                    <a:lnTo>
                      <a:pt x="2498637" y="2991957"/>
                    </a:lnTo>
                    <a:lnTo>
                      <a:pt x="2388969" y="2908347"/>
                    </a:lnTo>
                    <a:cubicBezTo>
                      <a:pt x="2087559" y="2703075"/>
                      <a:pt x="1679209" y="2586123"/>
                      <a:pt x="1250730" y="2586105"/>
                    </a:cubicBezTo>
                    <a:cubicBezTo>
                      <a:pt x="822290" y="2586089"/>
                      <a:pt x="413953" y="2702987"/>
                      <a:pt x="112515" y="2908203"/>
                    </a:cubicBezTo>
                    <a:lnTo>
                      <a:pt x="0" y="2993951"/>
                    </a:lnTo>
                    <a:lnTo>
                      <a:pt x="17491" y="2397284"/>
                    </a:lnTo>
                    <a:cubicBezTo>
                      <a:pt x="37678" y="1803682"/>
                      <a:pt x="76914" y="1242228"/>
                      <a:pt x="242356" y="630768"/>
                    </a:cubicBezTo>
                    <a:lnTo>
                      <a:pt x="907735" y="6307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01</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圆角矩形 9"/>
              <p:cNvSpPr/>
              <p:nvPr>
                <p:custDataLst>
                  <p:tags r:id="rId14"/>
                </p:custDataLst>
              </p:nvPr>
            </p:nvSpPr>
            <p:spPr>
              <a:xfrm>
                <a:off x="6616" y="3059"/>
                <a:ext cx="8693" cy="1475"/>
              </a:xfrm>
              <a:prstGeom prst="roundRect">
                <a:avLst>
                  <a:gd name="adj" fmla="val 5242"/>
                </a:avLst>
              </a:prstGeom>
              <a:solidFill>
                <a:schemeClr val="bg2">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40000"/>
                  </a:lnSpc>
                </a:pPr>
                <a:r>
                  <a:rPr lang="en-US" sz="20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HWOBC数据集包含大量的甲骨文图像，每个图像都有相应的标签和元数据。</a:t>
                </a:r>
                <a:endParaRPr lang="zh-CN" altLang="en-US" sz="2000" spc="1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p:cNvSpPr txBox="1"/>
              <p:nvPr>
                <p:custDataLst>
                  <p:tags r:id="rId15"/>
                </p:custDataLst>
              </p:nvPr>
            </p:nvSpPr>
            <p:spPr>
              <a:xfrm>
                <a:off x="7515" y="2252"/>
                <a:ext cx="4884" cy="630"/>
              </a:xfrm>
              <a:prstGeom prst="rect">
                <a:avLst/>
              </a:prstGeom>
              <a:noFill/>
            </p:spPr>
            <p:txBody>
              <a:bodyPr wrap="square" lIns="0" tIns="0" rIns="0" bIns="0" rtlCol="0">
                <a:spAutoFit/>
              </a:bodyPr>
              <a:lstStyle/>
              <a:p>
                <a:pPr>
                  <a:lnSpc>
                    <a:spcPct val="130000"/>
                  </a:lnSpc>
                </a:pPr>
                <a:r>
                  <a:rPr lang="zh-CN" altLang="en-US" sz="2000" b="1" dirty="0">
                    <a:latin typeface="Arial" panose="020B0604020202020204" pitchFamily="34" charset="0"/>
                    <a:ea typeface="微软雅黑" panose="020B0503020204020204" pitchFamily="34" charset="-122"/>
                    <a:sym typeface="Arial" panose="020B0604020202020204" pitchFamily="34" charset="0"/>
                  </a:rPr>
                  <a:t>数据集组成</a:t>
                </a:r>
                <a:endPar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5" name="日期占位符 4"/>
          <p:cNvSpPr>
            <a:spLocks noGrp="1"/>
          </p:cNvSpPr>
          <p:nvPr>
            <p:ph type="dt" sz="half" idx="10"/>
          </p:nvPr>
        </p:nvSpPr>
        <p:spPr/>
        <p:txBody>
          <a:bodyPr/>
          <a:lstStyle/>
          <a:p>
            <a:fld id="{83892958-375B-4C4B-A68C-9CD2089C891B}"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2024/10/12</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9" name="组合 38"/>
          <p:cNvGrpSpPr/>
          <p:nvPr>
            <p:custDataLst>
              <p:tags r:id="rId2"/>
            </p:custDataLst>
          </p:nvPr>
        </p:nvGrpSpPr>
        <p:grpSpPr>
          <a:xfrm>
            <a:off x="4797425" y="2949575"/>
            <a:ext cx="5520055" cy="1510665"/>
            <a:chOff x="6652" y="2115"/>
            <a:chExt cx="8693" cy="2379"/>
          </a:xfrm>
        </p:grpSpPr>
        <p:cxnSp>
          <p:nvCxnSpPr>
            <p:cNvPr id="40" name="直接连接符 39"/>
            <p:cNvCxnSpPr/>
            <p:nvPr>
              <p:custDataLst>
                <p:tags r:id="rId8"/>
              </p:custDataLst>
            </p:nvPr>
          </p:nvCxnSpPr>
          <p:spPr>
            <a:xfrm flipH="1" flipV="1">
              <a:off x="7515" y="2910"/>
              <a:ext cx="2721"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6652" y="2115"/>
              <a:ext cx="8693" cy="2379"/>
              <a:chOff x="6616" y="2155"/>
              <a:chExt cx="8693" cy="2379"/>
            </a:xfrm>
          </p:grpSpPr>
          <p:sp>
            <p:nvSpPr>
              <p:cNvPr id="42" name="任意多边形 41"/>
              <p:cNvSpPr/>
              <p:nvPr>
                <p:custDataLst>
                  <p:tags r:id="rId9"/>
                </p:custDataLst>
              </p:nvPr>
            </p:nvSpPr>
            <p:spPr>
              <a:xfrm>
                <a:off x="6672" y="2155"/>
                <a:ext cx="737" cy="882"/>
              </a:xfrm>
              <a:custGeom>
                <a:avLst/>
                <a:gdLst>
                  <a:gd name="connsiteX0" fmla="*/ 907735 w 2501585"/>
                  <a:gd name="connsiteY0" fmla="*/ 0 h 2993951"/>
                  <a:gd name="connsiteX1" fmla="*/ 1593535 w 2501585"/>
                  <a:gd name="connsiteY1" fmla="*/ 0 h 2993951"/>
                  <a:gd name="connsiteX2" fmla="*/ 1593535 w 2501585"/>
                  <a:gd name="connsiteY2" fmla="*/ 630768 h 2993951"/>
                  <a:gd name="connsiteX3" fmla="*/ 2258915 w 2501585"/>
                  <a:gd name="connsiteY3" fmla="*/ 630768 h 2993951"/>
                  <a:gd name="connsiteX4" fmla="*/ 2501585 w 2501585"/>
                  <a:gd name="connsiteY4" fmla="*/ 2991942 h 2993951"/>
                  <a:gd name="connsiteX5" fmla="*/ 2498637 w 2501585"/>
                  <a:gd name="connsiteY5" fmla="*/ 2991957 h 2993951"/>
                  <a:gd name="connsiteX6" fmla="*/ 2388969 w 2501585"/>
                  <a:gd name="connsiteY6" fmla="*/ 2908347 h 2993951"/>
                  <a:gd name="connsiteX7" fmla="*/ 1250730 w 2501585"/>
                  <a:gd name="connsiteY7" fmla="*/ 2586105 h 2993951"/>
                  <a:gd name="connsiteX8" fmla="*/ 112515 w 2501585"/>
                  <a:gd name="connsiteY8" fmla="*/ 2908203 h 2993951"/>
                  <a:gd name="connsiteX9" fmla="*/ 0 w 2501585"/>
                  <a:gd name="connsiteY9" fmla="*/ 2993951 h 2993951"/>
                  <a:gd name="connsiteX10" fmla="*/ 17491 w 2501585"/>
                  <a:gd name="connsiteY10" fmla="*/ 2397284 h 2993951"/>
                  <a:gd name="connsiteX11" fmla="*/ 242356 w 2501585"/>
                  <a:gd name="connsiteY11" fmla="*/ 630768 h 2993951"/>
                  <a:gd name="connsiteX12" fmla="*/ 907735 w 2501585"/>
                  <a:gd name="connsiteY12" fmla="*/ 630768 h 29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1585" h="2993951">
                    <a:moveTo>
                      <a:pt x="907735" y="0"/>
                    </a:moveTo>
                    <a:lnTo>
                      <a:pt x="1593535" y="0"/>
                    </a:lnTo>
                    <a:lnTo>
                      <a:pt x="1593535" y="630768"/>
                    </a:lnTo>
                    <a:lnTo>
                      <a:pt x="2258915" y="630768"/>
                    </a:lnTo>
                    <a:cubicBezTo>
                      <a:pt x="2462572" y="1429115"/>
                      <a:pt x="2458795" y="2176662"/>
                      <a:pt x="2501585" y="2991942"/>
                    </a:cubicBezTo>
                    <a:lnTo>
                      <a:pt x="2498637" y="2991957"/>
                    </a:lnTo>
                    <a:lnTo>
                      <a:pt x="2388969" y="2908347"/>
                    </a:lnTo>
                    <a:cubicBezTo>
                      <a:pt x="2087559" y="2703075"/>
                      <a:pt x="1679209" y="2586123"/>
                      <a:pt x="1250730" y="2586105"/>
                    </a:cubicBezTo>
                    <a:cubicBezTo>
                      <a:pt x="822290" y="2586089"/>
                      <a:pt x="413953" y="2702987"/>
                      <a:pt x="112515" y="2908203"/>
                    </a:cubicBezTo>
                    <a:lnTo>
                      <a:pt x="0" y="2993951"/>
                    </a:lnTo>
                    <a:lnTo>
                      <a:pt x="17491" y="2397284"/>
                    </a:lnTo>
                    <a:cubicBezTo>
                      <a:pt x="37678" y="1803682"/>
                      <a:pt x="76914" y="1242228"/>
                      <a:pt x="242356" y="630768"/>
                    </a:cubicBezTo>
                    <a:lnTo>
                      <a:pt x="907735" y="6307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02</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3" name="圆角矩形 42"/>
              <p:cNvSpPr/>
              <p:nvPr>
                <p:custDataLst>
                  <p:tags r:id="rId10"/>
                </p:custDataLst>
              </p:nvPr>
            </p:nvSpPr>
            <p:spPr>
              <a:xfrm>
                <a:off x="6616" y="3059"/>
                <a:ext cx="8693" cy="1475"/>
              </a:xfrm>
              <a:prstGeom prst="roundRect">
                <a:avLst>
                  <a:gd name="adj" fmla="val 5242"/>
                </a:avLst>
              </a:prstGeom>
              <a:solidFill>
                <a:schemeClr val="bg2">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dk1">
                        <a:alpha val="100000"/>
                      </a:schemeClr>
                    </a:solidFill>
                    <a:latin typeface="微软雅黑" panose="020B0503020204020204" pitchFamily="34" charset="-122"/>
                    <a:ea typeface="微软雅黑" panose="020B0503020204020204" pitchFamily="34" charset="-122"/>
                  </a:rPr>
                  <a:t>HWOBC</a:t>
                </a:r>
                <a:r>
                  <a:rPr lang="zh-CN" altLang="en-US" sz="2000" dirty="0">
                    <a:solidFill>
                      <a:schemeClr val="dk1">
                        <a:alpha val="100000"/>
                      </a:schemeClr>
                    </a:solidFill>
                    <a:latin typeface="微软雅黑" panose="020B0503020204020204" pitchFamily="34" charset="-122"/>
                    <a:ea typeface="微软雅黑" panose="020B0503020204020204" pitchFamily="34" charset="-122"/>
                  </a:rPr>
                  <a:t>在字符多样性和完整性方面表现优异，适合用于字符识别模型的训练和古文字学研究。</a:t>
                </a:r>
              </a:p>
            </p:txBody>
          </p:sp>
          <p:sp>
            <p:nvSpPr>
              <p:cNvPr id="44" name="文本框 43"/>
              <p:cNvSpPr txBox="1"/>
              <p:nvPr>
                <p:custDataLst>
                  <p:tags r:id="rId11"/>
                </p:custDataLst>
              </p:nvPr>
            </p:nvSpPr>
            <p:spPr>
              <a:xfrm>
                <a:off x="7515" y="2252"/>
                <a:ext cx="4884" cy="630"/>
              </a:xfrm>
              <a:prstGeom prst="rect">
                <a:avLst/>
              </a:prstGeom>
              <a:noFill/>
            </p:spPr>
            <p:txBody>
              <a:bodyPr wrap="square" lIns="0" tIns="0" rIns="0" bIns="0" rtlCol="0">
                <a:spAutoFit/>
              </a:bodyPr>
              <a:lstStyle/>
              <a:p>
                <a:pPr>
                  <a:lnSpc>
                    <a:spcPct val="130000"/>
                  </a:lnSpc>
                </a:pPr>
                <a:r>
                  <a:rPr lang="zh-CN" altLang="en-US" sz="2000" b="1" dirty="0">
                    <a:latin typeface="Arial" panose="020B0604020202020204" pitchFamily="34" charset="0"/>
                    <a:ea typeface="微软雅黑" panose="020B0503020204020204" pitchFamily="34" charset="-122"/>
                    <a:sym typeface="Arial" panose="020B0604020202020204" pitchFamily="34" charset="0"/>
                  </a:rPr>
                  <a:t>数据集特点</a:t>
                </a:r>
                <a:endPar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46" name="组合 45"/>
          <p:cNvGrpSpPr/>
          <p:nvPr>
            <p:custDataLst>
              <p:tags r:id="rId3"/>
            </p:custDataLst>
          </p:nvPr>
        </p:nvGrpSpPr>
        <p:grpSpPr>
          <a:xfrm>
            <a:off x="5232000" y="4581525"/>
            <a:ext cx="6817995" cy="1510665"/>
            <a:chOff x="6652" y="2115"/>
            <a:chExt cx="8693" cy="2379"/>
          </a:xfrm>
        </p:grpSpPr>
        <p:cxnSp>
          <p:nvCxnSpPr>
            <p:cNvPr id="47" name="直接连接符 46"/>
            <p:cNvCxnSpPr/>
            <p:nvPr>
              <p:custDataLst>
                <p:tags r:id="rId4"/>
              </p:custDataLst>
            </p:nvPr>
          </p:nvCxnSpPr>
          <p:spPr>
            <a:xfrm flipH="1" flipV="1">
              <a:off x="7515" y="2910"/>
              <a:ext cx="2721"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6652" y="2115"/>
              <a:ext cx="8693" cy="2379"/>
              <a:chOff x="6616" y="2155"/>
              <a:chExt cx="8693" cy="2379"/>
            </a:xfrm>
          </p:grpSpPr>
          <p:sp>
            <p:nvSpPr>
              <p:cNvPr id="49" name="任意多边形 48"/>
              <p:cNvSpPr/>
              <p:nvPr>
                <p:custDataLst>
                  <p:tags r:id="rId5"/>
                </p:custDataLst>
              </p:nvPr>
            </p:nvSpPr>
            <p:spPr>
              <a:xfrm>
                <a:off x="6672" y="2155"/>
                <a:ext cx="587" cy="882"/>
              </a:xfrm>
              <a:custGeom>
                <a:avLst/>
                <a:gdLst>
                  <a:gd name="connsiteX0" fmla="*/ 907735 w 2501585"/>
                  <a:gd name="connsiteY0" fmla="*/ 0 h 2993951"/>
                  <a:gd name="connsiteX1" fmla="*/ 1593535 w 2501585"/>
                  <a:gd name="connsiteY1" fmla="*/ 0 h 2993951"/>
                  <a:gd name="connsiteX2" fmla="*/ 1593535 w 2501585"/>
                  <a:gd name="connsiteY2" fmla="*/ 630768 h 2993951"/>
                  <a:gd name="connsiteX3" fmla="*/ 2258915 w 2501585"/>
                  <a:gd name="connsiteY3" fmla="*/ 630768 h 2993951"/>
                  <a:gd name="connsiteX4" fmla="*/ 2501585 w 2501585"/>
                  <a:gd name="connsiteY4" fmla="*/ 2991942 h 2993951"/>
                  <a:gd name="connsiteX5" fmla="*/ 2498637 w 2501585"/>
                  <a:gd name="connsiteY5" fmla="*/ 2991957 h 2993951"/>
                  <a:gd name="connsiteX6" fmla="*/ 2388969 w 2501585"/>
                  <a:gd name="connsiteY6" fmla="*/ 2908347 h 2993951"/>
                  <a:gd name="connsiteX7" fmla="*/ 1250730 w 2501585"/>
                  <a:gd name="connsiteY7" fmla="*/ 2586105 h 2993951"/>
                  <a:gd name="connsiteX8" fmla="*/ 112515 w 2501585"/>
                  <a:gd name="connsiteY8" fmla="*/ 2908203 h 2993951"/>
                  <a:gd name="connsiteX9" fmla="*/ 0 w 2501585"/>
                  <a:gd name="connsiteY9" fmla="*/ 2993951 h 2993951"/>
                  <a:gd name="connsiteX10" fmla="*/ 17491 w 2501585"/>
                  <a:gd name="connsiteY10" fmla="*/ 2397284 h 2993951"/>
                  <a:gd name="connsiteX11" fmla="*/ 242356 w 2501585"/>
                  <a:gd name="connsiteY11" fmla="*/ 630768 h 2993951"/>
                  <a:gd name="connsiteX12" fmla="*/ 907735 w 2501585"/>
                  <a:gd name="connsiteY12" fmla="*/ 630768 h 29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1585" h="2993951">
                    <a:moveTo>
                      <a:pt x="907735" y="0"/>
                    </a:moveTo>
                    <a:lnTo>
                      <a:pt x="1593535" y="0"/>
                    </a:lnTo>
                    <a:lnTo>
                      <a:pt x="1593535" y="630768"/>
                    </a:lnTo>
                    <a:lnTo>
                      <a:pt x="2258915" y="630768"/>
                    </a:lnTo>
                    <a:cubicBezTo>
                      <a:pt x="2462572" y="1429115"/>
                      <a:pt x="2458795" y="2176662"/>
                      <a:pt x="2501585" y="2991942"/>
                    </a:cubicBezTo>
                    <a:lnTo>
                      <a:pt x="2498637" y="2991957"/>
                    </a:lnTo>
                    <a:lnTo>
                      <a:pt x="2388969" y="2908347"/>
                    </a:lnTo>
                    <a:cubicBezTo>
                      <a:pt x="2087559" y="2703075"/>
                      <a:pt x="1679209" y="2586123"/>
                      <a:pt x="1250730" y="2586105"/>
                    </a:cubicBezTo>
                    <a:cubicBezTo>
                      <a:pt x="822290" y="2586089"/>
                      <a:pt x="413953" y="2702987"/>
                      <a:pt x="112515" y="2908203"/>
                    </a:cubicBezTo>
                    <a:lnTo>
                      <a:pt x="0" y="2993951"/>
                    </a:lnTo>
                    <a:lnTo>
                      <a:pt x="17491" y="2397284"/>
                    </a:lnTo>
                    <a:cubicBezTo>
                      <a:pt x="37678" y="1803682"/>
                      <a:pt x="76914" y="1242228"/>
                      <a:pt x="242356" y="630768"/>
                    </a:cubicBezTo>
                    <a:lnTo>
                      <a:pt x="907735" y="6307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03</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0" name="圆角矩形 49"/>
              <p:cNvSpPr/>
              <p:nvPr>
                <p:custDataLst>
                  <p:tags r:id="rId6"/>
                </p:custDataLst>
              </p:nvPr>
            </p:nvSpPr>
            <p:spPr>
              <a:xfrm>
                <a:off x="6616" y="3059"/>
                <a:ext cx="8693" cy="1475"/>
              </a:xfrm>
              <a:prstGeom prst="roundRect">
                <a:avLst>
                  <a:gd name="adj" fmla="val 5242"/>
                </a:avLst>
              </a:prstGeom>
              <a:solidFill>
                <a:schemeClr val="bg2">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40000"/>
                  </a:lnSpc>
                </a:pPr>
                <a:r>
                  <a:rPr lang="en-US" sz="2000" dirty="0" err="1">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HWOBC数据集可以用于甲骨文图像检索、分类、识别等任务，也可以用于研究甲骨文的形状、结构、纹理等特征</a:t>
                </a:r>
                <a:r>
                  <a:rPr lang="en-US" sz="20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000" spc="1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50"/>
              <p:cNvSpPr txBox="1"/>
              <p:nvPr>
                <p:custDataLst>
                  <p:tags r:id="rId7"/>
                </p:custDataLst>
              </p:nvPr>
            </p:nvSpPr>
            <p:spPr>
              <a:xfrm>
                <a:off x="7515" y="2252"/>
                <a:ext cx="4884" cy="630"/>
              </a:xfrm>
              <a:prstGeom prst="rect">
                <a:avLst/>
              </a:prstGeom>
              <a:noFill/>
            </p:spPr>
            <p:txBody>
              <a:bodyPr wrap="square" lIns="0" tIns="0" rIns="0" bIns="0" rtlCol="0">
                <a:spAutoFit/>
              </a:bodyPr>
              <a:lstStyle/>
              <a:p>
                <a:pPr>
                  <a:lnSpc>
                    <a:spcPct val="130000"/>
                  </a:lnSpc>
                </a:pPr>
                <a:r>
                  <a:rPr lang="zh-CN" altLang="en-US" sz="2000" b="1" dirty="0">
                    <a:latin typeface="Arial" panose="020B0604020202020204" pitchFamily="34" charset="0"/>
                    <a:ea typeface="微软雅黑" panose="020B0503020204020204" pitchFamily="34" charset="-122"/>
                    <a:sym typeface="Arial" panose="020B0604020202020204" pitchFamily="34" charset="0"/>
                  </a:rPr>
                  <a:t>数据集使场景</a:t>
                </a:r>
                <a:endPar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51ADAC4-9E62-4CEB-A81D-D2DCD270B003}"/>
              </a:ext>
            </a:extLst>
          </p:cNvPr>
          <p:cNvSpPr>
            <a:spLocks noGrp="1"/>
          </p:cNvSpPr>
          <p:nvPr>
            <p:ph type="dt" sz="half" idx="10"/>
          </p:nvPr>
        </p:nvSpPr>
        <p:spPr/>
        <p:txBody>
          <a:bodyPr/>
          <a:lstStyle/>
          <a:p>
            <a:fld id="{15C4F437-3CD5-4678-BD84-6B872B0DA1BF}" type="datetime1">
              <a:rPr lang="zh-CN" altLang="en-US" smtClean="0"/>
              <a:t>2024/10/12</a:t>
            </a:fld>
            <a:endParaRPr lang="zh-CN" altLang="en-US"/>
          </a:p>
        </p:txBody>
      </p:sp>
      <p:sp>
        <p:nvSpPr>
          <p:cNvPr id="3" name="页脚占位符 2">
            <a:extLst>
              <a:ext uri="{FF2B5EF4-FFF2-40B4-BE49-F238E27FC236}">
                <a16:creationId xmlns:a16="http://schemas.microsoft.com/office/drawing/2014/main" id="{64937E9E-A9B3-4994-98BD-0B1493D15C20}"/>
              </a:ext>
            </a:extLst>
          </p:cNvPr>
          <p:cNvSpPr>
            <a:spLocks noGrp="1"/>
          </p:cNvSpPr>
          <p:nvPr>
            <p:ph type="ftr" sz="quarter" idx="11"/>
          </p:nvPr>
        </p:nvSpPr>
        <p:spPr/>
        <p:txBody>
          <a:bodyPr/>
          <a:lstStyle/>
          <a:p>
            <a:r>
              <a:rPr lang="zh-CN" altLang="en-US"/>
              <a:t>学而不厌，诲人不倦</a:t>
            </a:r>
            <a:endParaRPr lang="zh-CN" altLang="en-US" dirty="0"/>
          </a:p>
        </p:txBody>
      </p:sp>
      <p:sp>
        <p:nvSpPr>
          <p:cNvPr id="4" name="灯片编号占位符 3">
            <a:extLst>
              <a:ext uri="{FF2B5EF4-FFF2-40B4-BE49-F238E27FC236}">
                <a16:creationId xmlns:a16="http://schemas.microsoft.com/office/drawing/2014/main" id="{EEB82623-3A62-4347-AB11-E730F19C1154}"/>
              </a:ext>
            </a:extLst>
          </p:cNvPr>
          <p:cNvSpPr>
            <a:spLocks noGrp="1"/>
          </p:cNvSpPr>
          <p:nvPr>
            <p:ph type="sldNum" sz="quarter" idx="12"/>
          </p:nvPr>
        </p:nvSpPr>
        <p:spPr/>
        <p:txBody>
          <a:bodyPr/>
          <a:lstStyle/>
          <a:p>
            <a:fld id="{E60F2D4F-2241-454B-AF5D-961C997CB3BA}" type="slidenum">
              <a:rPr lang="zh-CN" altLang="en-US" smtClean="0"/>
              <a:t>11</a:t>
            </a:fld>
            <a:endParaRPr lang="zh-CN" altLang="en-US"/>
          </a:p>
        </p:txBody>
      </p:sp>
      <p:sp>
        <p:nvSpPr>
          <p:cNvPr id="5" name="标题 4">
            <a:extLst>
              <a:ext uri="{FF2B5EF4-FFF2-40B4-BE49-F238E27FC236}">
                <a16:creationId xmlns:a16="http://schemas.microsoft.com/office/drawing/2014/main" id="{3000F6A6-DFE4-4E5E-B095-B020B1930738}"/>
              </a:ext>
            </a:extLst>
          </p:cNvPr>
          <p:cNvSpPr>
            <a:spLocks noGrp="1"/>
          </p:cNvSpPr>
          <p:nvPr>
            <p:ph type="title"/>
          </p:nvPr>
        </p:nvSpPr>
        <p:spPr/>
        <p:txBody>
          <a:bodyPr>
            <a:normAutofit fontScale="90000"/>
          </a:bodyPr>
          <a:lstStyle/>
          <a:p>
            <a:r>
              <a:rPr lang="zh-CN" altLang="en-US" dirty="0"/>
              <a:t>生成向量</a:t>
            </a:r>
          </a:p>
        </p:txBody>
      </p:sp>
      <p:sp>
        <p:nvSpPr>
          <p:cNvPr id="6" name="图片占位符 5">
            <a:extLst>
              <a:ext uri="{FF2B5EF4-FFF2-40B4-BE49-F238E27FC236}">
                <a16:creationId xmlns:a16="http://schemas.microsoft.com/office/drawing/2014/main" id="{15350D07-E2BE-46E5-B37B-73869E284FB2}"/>
              </a:ext>
            </a:extLst>
          </p:cNvPr>
          <p:cNvSpPr>
            <a:spLocks noGrp="1"/>
          </p:cNvSpPr>
          <p:nvPr>
            <p:ph type="pic" sz="quarter" idx="13"/>
          </p:nvPr>
        </p:nvSpPr>
        <p:spPr/>
      </p:sp>
    </p:spTree>
    <p:extLst>
      <p:ext uri="{BB962C8B-B14F-4D97-AF65-F5344CB8AC3E}">
        <p14:creationId xmlns:p14="http://schemas.microsoft.com/office/powerpoint/2010/main" val="432801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E593688-37F8-4B36-8FFA-3A9612A6EA71}"/>
              </a:ext>
            </a:extLst>
          </p:cNvPr>
          <p:cNvSpPr>
            <a:spLocks noGrp="1"/>
          </p:cNvSpPr>
          <p:nvPr>
            <p:ph type="dt" sz="half" idx="10"/>
          </p:nvPr>
        </p:nvSpPr>
        <p:spPr/>
        <p:txBody>
          <a:bodyPr/>
          <a:lstStyle/>
          <a:p>
            <a:fld id="{15C4F437-3CD5-4678-BD84-6B872B0DA1BF}" type="datetime1">
              <a:rPr lang="zh-CN" altLang="en-US" smtClean="0"/>
              <a:t>2024/10/12</a:t>
            </a:fld>
            <a:endParaRPr lang="zh-CN" altLang="en-US"/>
          </a:p>
        </p:txBody>
      </p:sp>
      <p:sp>
        <p:nvSpPr>
          <p:cNvPr id="3" name="页脚占位符 2">
            <a:extLst>
              <a:ext uri="{FF2B5EF4-FFF2-40B4-BE49-F238E27FC236}">
                <a16:creationId xmlns:a16="http://schemas.microsoft.com/office/drawing/2014/main" id="{C63DDC8A-C787-4D6A-879F-5897D28258F4}"/>
              </a:ext>
            </a:extLst>
          </p:cNvPr>
          <p:cNvSpPr>
            <a:spLocks noGrp="1"/>
          </p:cNvSpPr>
          <p:nvPr>
            <p:ph type="ftr" sz="quarter" idx="11"/>
          </p:nvPr>
        </p:nvSpPr>
        <p:spPr/>
        <p:txBody>
          <a:bodyPr/>
          <a:lstStyle/>
          <a:p>
            <a:r>
              <a:rPr lang="zh-CN" altLang="en-US"/>
              <a:t>学而不厌，诲人不倦</a:t>
            </a:r>
            <a:endParaRPr lang="zh-CN" altLang="en-US" dirty="0"/>
          </a:p>
        </p:txBody>
      </p:sp>
      <p:sp>
        <p:nvSpPr>
          <p:cNvPr id="4" name="灯片编号占位符 3">
            <a:extLst>
              <a:ext uri="{FF2B5EF4-FFF2-40B4-BE49-F238E27FC236}">
                <a16:creationId xmlns:a16="http://schemas.microsoft.com/office/drawing/2014/main" id="{0672D3A2-3C1A-4F7F-89CD-C5CD73548712}"/>
              </a:ext>
            </a:extLst>
          </p:cNvPr>
          <p:cNvSpPr>
            <a:spLocks noGrp="1"/>
          </p:cNvSpPr>
          <p:nvPr>
            <p:ph type="sldNum" sz="quarter" idx="12"/>
          </p:nvPr>
        </p:nvSpPr>
        <p:spPr/>
        <p:txBody>
          <a:bodyPr/>
          <a:lstStyle/>
          <a:p>
            <a:fld id="{E60F2D4F-2241-454B-AF5D-961C997CB3BA}" type="slidenum">
              <a:rPr lang="zh-CN" altLang="en-US" smtClean="0"/>
              <a:t>12</a:t>
            </a:fld>
            <a:endParaRPr lang="zh-CN" altLang="en-US"/>
          </a:p>
        </p:txBody>
      </p:sp>
      <p:sp>
        <p:nvSpPr>
          <p:cNvPr id="5" name="标题 4">
            <a:extLst>
              <a:ext uri="{FF2B5EF4-FFF2-40B4-BE49-F238E27FC236}">
                <a16:creationId xmlns:a16="http://schemas.microsoft.com/office/drawing/2014/main" id="{3A60D7C0-B933-44A7-8AA8-9710808EF331}"/>
              </a:ext>
            </a:extLst>
          </p:cNvPr>
          <p:cNvSpPr>
            <a:spLocks noGrp="1"/>
          </p:cNvSpPr>
          <p:nvPr>
            <p:ph type="title"/>
          </p:nvPr>
        </p:nvSpPr>
        <p:spPr/>
        <p:txBody>
          <a:bodyPr>
            <a:normAutofit fontScale="90000"/>
          </a:bodyPr>
          <a:lstStyle/>
          <a:p>
            <a:r>
              <a:rPr lang="zh-CN" altLang="en-US" dirty="0"/>
              <a:t>检索流程</a:t>
            </a:r>
          </a:p>
        </p:txBody>
      </p:sp>
      <p:sp>
        <p:nvSpPr>
          <p:cNvPr id="6" name="图片占位符 5">
            <a:extLst>
              <a:ext uri="{FF2B5EF4-FFF2-40B4-BE49-F238E27FC236}">
                <a16:creationId xmlns:a16="http://schemas.microsoft.com/office/drawing/2014/main" id="{1F40B51C-18F0-453A-B67F-BC2F31EBC9B2}"/>
              </a:ext>
            </a:extLst>
          </p:cNvPr>
          <p:cNvSpPr>
            <a:spLocks noGrp="1"/>
          </p:cNvSpPr>
          <p:nvPr>
            <p:ph type="pic" sz="quarter" idx="13"/>
          </p:nvPr>
        </p:nvSpPr>
        <p:spPr/>
      </p:sp>
    </p:spTree>
    <p:extLst>
      <p:ext uri="{BB962C8B-B14F-4D97-AF65-F5344CB8AC3E}">
        <p14:creationId xmlns:p14="http://schemas.microsoft.com/office/powerpoint/2010/main" val="2835136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13</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检索系统</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2024/10/12</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9" name="图片 8">
            <a:extLst>
              <a:ext uri="{FF2B5EF4-FFF2-40B4-BE49-F238E27FC236}">
                <a16:creationId xmlns:a16="http://schemas.microsoft.com/office/drawing/2014/main" id="{609FB47D-0506-25AB-9B5A-9DFD44A5D1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1063" y="1269000"/>
            <a:ext cx="8496000" cy="514896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2" name="矩形 11"/>
          <p:cNvSpPr/>
          <p:nvPr/>
        </p:nvSpPr>
        <p:spPr>
          <a:xfrm>
            <a:off x="5757783" y="-22624"/>
            <a:ext cx="6434217" cy="688062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52" name="图片 51"/>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rightnessContrast bright="70000"/>
                    </a14:imgEffect>
                  </a14:imgLayer>
                </a14:imgProps>
              </a:ext>
              <a:ext uri="{28A0092B-C50C-407E-A947-70E740481C1C}">
                <a14:useLocalDpi xmlns:a14="http://schemas.microsoft.com/office/drawing/2010/main" val="0"/>
              </a:ext>
            </a:extLst>
          </a:blip>
          <a:stretch>
            <a:fillRect/>
          </a:stretch>
        </p:blipFill>
        <p:spPr>
          <a:xfrm>
            <a:off x="8184000" y="2115353"/>
            <a:ext cx="5230390" cy="5230390"/>
          </a:xfrm>
          <a:prstGeom prst="rect">
            <a:avLst/>
          </a:prstGeom>
        </p:spPr>
      </p:pic>
      <p:pic>
        <p:nvPicPr>
          <p:cNvPr id="4" name="图片 3"/>
          <p:cNvPicPr>
            <a:picLocks noChangeAspect="1"/>
          </p:cNvPicPr>
          <p:nvPr/>
        </p:nvPicPr>
        <p:blipFill rotWithShape="1">
          <a:blip r:embed="rId6">
            <a:extLst>
              <a:ext uri="{28A0092B-C50C-407E-A947-70E740481C1C}">
                <a14:useLocalDpi xmlns:a14="http://schemas.microsoft.com/office/drawing/2010/main" val="0"/>
              </a:ext>
            </a:extLst>
          </a:blip>
          <a:srcRect l="17319" r="26873"/>
          <a:stretch>
            <a:fillRect/>
          </a:stretch>
        </p:blipFill>
        <p:spPr>
          <a:xfrm>
            <a:off x="-24000" y="-22623"/>
            <a:ext cx="5760000" cy="6880624"/>
          </a:xfrm>
          <a:prstGeom prst="rect">
            <a:avLst/>
          </a:prstGeom>
        </p:spPr>
      </p:pic>
      <p:sp>
        <p:nvSpPr>
          <p:cNvPr id="10" name="文本框 9"/>
          <p:cNvSpPr txBox="1"/>
          <p:nvPr/>
        </p:nvSpPr>
        <p:spPr>
          <a:xfrm>
            <a:off x="6235065" y="2358390"/>
            <a:ext cx="3631565" cy="1052195"/>
          </a:xfrm>
          <a:prstGeom prst="rect">
            <a:avLst/>
          </a:prstGeom>
          <a:noFill/>
        </p:spPr>
        <p:txBody>
          <a:bodyPr wrap="square" rtlCol="0">
            <a:noAutofit/>
          </a:bodyPr>
          <a:lstStyle/>
          <a:p>
            <a:pPr algn="ctr">
              <a:lnSpc>
                <a:spcPct val="130000"/>
              </a:lnSpc>
            </a:pPr>
            <a:r>
              <a:rPr lang="zh-CN" altLang="en-US" sz="6000" b="1" dirty="0">
                <a:latin typeface="Arial" panose="020B0604020202020204" pitchFamily="34" charset="0"/>
                <a:ea typeface="微软雅黑" panose="020B0503020204020204" pitchFamily="34" charset="-122"/>
                <a:sym typeface="+mn-ea"/>
              </a:rPr>
              <a:t>实验结果</a:t>
            </a:r>
            <a:endParaRPr lang="zh-CN" altLang="en-US" sz="6000" b="1" dirty="0">
              <a:latin typeface="Arial" panose="020B0604020202020204" pitchFamily="34" charset="0"/>
              <a:ea typeface="微软雅黑" panose="020B0503020204020204" pitchFamily="34" charset="-122"/>
            </a:endParaRPr>
          </a:p>
          <a:p>
            <a:pPr algn="ctr">
              <a:lnSpc>
                <a:spcPct val="130000"/>
              </a:lnSpc>
            </a:pP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pic>
        <p:nvPicPr>
          <p:cNvPr id="19" name="图片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60500" y="376190"/>
            <a:ext cx="2204181" cy="520337"/>
          </a:xfrm>
          <a:prstGeom prst="rect">
            <a:avLst/>
          </a:prstGeom>
        </p:spPr>
      </p:pic>
      <p:sp>
        <p:nvSpPr>
          <p:cNvPr id="2" name="等腰三角形 1"/>
          <p:cNvSpPr/>
          <p:nvPr/>
        </p:nvSpPr>
        <p:spPr>
          <a:xfrm rot="5400000">
            <a:off x="5652624" y="3151579"/>
            <a:ext cx="635279" cy="52939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5705564" y="-29746"/>
            <a:ext cx="45719" cy="68877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7" name="直接连接符 6"/>
          <p:cNvCxnSpPr>
            <a:stCxn id="2" idx="0"/>
          </p:cNvCxnSpPr>
          <p:nvPr/>
        </p:nvCxnSpPr>
        <p:spPr>
          <a:xfrm>
            <a:off x="6234963" y="3416279"/>
            <a:ext cx="3965037" cy="12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662393" y="3573000"/>
            <a:ext cx="3330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20798" y="-33969"/>
            <a:ext cx="5729564" cy="6890562"/>
            <a:chOff x="-10564" y="-32562"/>
            <a:chExt cx="5729564" cy="6890562"/>
          </a:xfrm>
        </p:grpSpPr>
        <p:sp>
          <p:nvSpPr>
            <p:cNvPr id="44" name="矩形 43"/>
            <p:cNvSpPr/>
            <p:nvPr/>
          </p:nvSpPr>
          <p:spPr>
            <a:xfrm>
              <a:off x="-10564" y="-29747"/>
              <a:ext cx="5729564" cy="68877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46" name="直接连接符 45"/>
            <p:cNvCxnSpPr/>
            <p:nvPr/>
          </p:nvCxnSpPr>
          <p:spPr>
            <a:xfrm>
              <a:off x="69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560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424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288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152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01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2397029" y="2095398"/>
            <a:ext cx="859790" cy="2609647"/>
          </a:xfrm>
          <a:prstGeom prst="rect">
            <a:avLst/>
          </a:prstGeom>
          <a:noFill/>
        </p:spPr>
        <p:txBody>
          <a:bodyPr vert="eaVert" wrap="square" rtlCol="0">
            <a:spAutoFit/>
          </a:bodyPr>
          <a:lstStyle/>
          <a:p>
            <a:r>
              <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rPr>
              <a:t>第三部分</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55645-D1A9-101B-50C9-6C372CBCEE38}"/>
            </a:ext>
          </a:extLst>
        </p:cNvPr>
        <p:cNvGrpSpPr/>
        <p:nvPr/>
      </p:nvGrpSpPr>
      <p:grpSpPr>
        <a:xfrm>
          <a:off x="0" y="0"/>
          <a:ext cx="0" cy="0"/>
          <a:chOff x="0" y="0"/>
          <a:chExt cx="0" cy="0"/>
        </a:xfrm>
      </p:grpSpPr>
      <p:sp>
        <p:nvSpPr>
          <p:cNvPr id="2" name="页脚占位符 1">
            <a:extLst>
              <a:ext uri="{FF2B5EF4-FFF2-40B4-BE49-F238E27FC236}">
                <a16:creationId xmlns:a16="http://schemas.microsoft.com/office/drawing/2014/main" id="{DE768AA0-1DA7-35BC-5DD2-A8833F7C5D21}"/>
              </a:ext>
            </a:extLst>
          </p:cNvPr>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a:extLst>
              <a:ext uri="{FF2B5EF4-FFF2-40B4-BE49-F238E27FC236}">
                <a16:creationId xmlns:a16="http://schemas.microsoft.com/office/drawing/2014/main" id="{A9F8E439-F74D-909F-2E42-17BF027259EC}"/>
              </a:ext>
            </a:extLst>
          </p:cNvPr>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15</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a:extLst>
              <a:ext uri="{FF2B5EF4-FFF2-40B4-BE49-F238E27FC236}">
                <a16:creationId xmlns:a16="http://schemas.microsoft.com/office/drawing/2014/main" id="{94F5DC18-8BA8-9B1F-D2D5-01C6FBCF83B9}"/>
              </a:ext>
            </a:extLst>
          </p:cNvPr>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检索示例</a:t>
            </a:r>
            <a:endParaRPr lang="en-US" altLang="zh-CN"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a:extLst>
              <a:ext uri="{FF2B5EF4-FFF2-40B4-BE49-F238E27FC236}">
                <a16:creationId xmlns:a16="http://schemas.microsoft.com/office/drawing/2014/main" id="{848CACB8-AA0A-345D-DDDD-7F1BFB52E357}"/>
              </a:ext>
            </a:extLst>
          </p:cNvPr>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2024/10/12</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a:extLst>
              <a:ext uri="{FF2B5EF4-FFF2-40B4-BE49-F238E27FC236}">
                <a16:creationId xmlns:a16="http://schemas.microsoft.com/office/drawing/2014/main" id="{378C38E7-CA0B-9E2D-A645-9C7D05A744CC}"/>
              </a:ext>
            </a:extLst>
          </p:cNvPr>
          <p:cNvGrpSpPr/>
          <p:nvPr>
            <p:custDataLst>
              <p:tags r:id="rId1"/>
            </p:custDataLst>
          </p:nvPr>
        </p:nvGrpSpPr>
        <p:grpSpPr>
          <a:xfrm>
            <a:off x="7392035" y="1196975"/>
            <a:ext cx="4472940" cy="2459355"/>
            <a:chOff x="11641" y="1885"/>
            <a:chExt cx="7044" cy="3873"/>
          </a:xfrm>
        </p:grpSpPr>
        <p:sp>
          <p:nvSpPr>
            <p:cNvPr id="12" name="TextBox 3">
              <a:extLst>
                <a:ext uri="{FF2B5EF4-FFF2-40B4-BE49-F238E27FC236}">
                  <a16:creationId xmlns:a16="http://schemas.microsoft.com/office/drawing/2014/main" id="{DE87353F-34A0-21BB-FC42-2905350586FC}"/>
                </a:ext>
              </a:extLst>
            </p:cNvPr>
            <p:cNvSpPr txBox="1"/>
            <p:nvPr>
              <p:custDataLst>
                <p:tags r:id="rId3"/>
              </p:custDataLst>
            </p:nvPr>
          </p:nvSpPr>
          <p:spPr>
            <a:xfrm>
              <a:off x="11641" y="2226"/>
              <a:ext cx="7044" cy="3532"/>
            </a:xfrm>
            <a:prstGeom prst="rect">
              <a:avLst/>
            </a:prstGeom>
          </p:spPr>
          <p:txBody>
            <a:bodyPr vert="horz" wrap="square" lIns="123825" tIns="123825" rIns="57150" bIns="123825" rtlCol="0" anchor="t" anchorCtr="0">
              <a:noAutofit/>
            </a:bodyPr>
            <a:lstStyle/>
            <a:p>
              <a:pPr>
                <a:lnSpc>
                  <a:spcPct val="140000"/>
                </a:lnSpc>
              </a:pPr>
              <a:endParaRPr lang="en-US" sz="20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TextBox 2">
              <a:extLst>
                <a:ext uri="{FF2B5EF4-FFF2-40B4-BE49-F238E27FC236}">
                  <a16:creationId xmlns:a16="http://schemas.microsoft.com/office/drawing/2014/main" id="{1E6025FB-8317-A2AB-95BB-356CAF92FCDC}"/>
                </a:ext>
              </a:extLst>
            </p:cNvPr>
            <p:cNvSpPr txBox="1"/>
            <p:nvPr>
              <p:custDataLst>
                <p:tags r:id="rId4"/>
              </p:custDataLst>
            </p:nvPr>
          </p:nvSpPr>
          <p:spPr>
            <a:xfrm>
              <a:off x="11641" y="1885"/>
              <a:ext cx="6405" cy="734"/>
            </a:xfrm>
            <a:prstGeom prst="rect">
              <a:avLst/>
            </a:prstGeom>
          </p:spPr>
          <p:txBody>
            <a:bodyPr vert="horz" wrap="square" lIns="123825" tIns="123825" rIns="57150" bIns="123825" rtlCol="0" anchor="b" anchorCtr="0">
              <a:noAutofit/>
            </a:bodyPr>
            <a:lstStyle/>
            <a:p>
              <a:pPr>
                <a:lnSpc>
                  <a:spcPct val="120000"/>
                </a:lnSpc>
              </a:pPr>
              <a:r>
                <a:rPr lang="zh-CN" alt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精确率</a:t>
              </a:r>
            </a:p>
          </p:txBody>
        </p:sp>
      </p:grpSp>
      <p:sp>
        <p:nvSpPr>
          <p:cNvPr id="17" name="TextBox 2">
            <a:extLst>
              <a:ext uri="{FF2B5EF4-FFF2-40B4-BE49-F238E27FC236}">
                <a16:creationId xmlns:a16="http://schemas.microsoft.com/office/drawing/2014/main" id="{AEAF8C2E-2CD8-230C-1667-411EFDD7C538}"/>
              </a:ext>
            </a:extLst>
          </p:cNvPr>
          <p:cNvSpPr txBox="1"/>
          <p:nvPr>
            <p:custDataLst>
              <p:tags r:id="rId2"/>
            </p:custDataLst>
          </p:nvPr>
        </p:nvSpPr>
        <p:spPr>
          <a:xfrm>
            <a:off x="7392035" y="3789045"/>
            <a:ext cx="4315323" cy="466090"/>
          </a:xfrm>
          <a:prstGeom prst="rect">
            <a:avLst/>
          </a:prstGeom>
        </p:spPr>
        <p:txBody>
          <a:bodyPr vert="horz" wrap="square" lIns="123825" tIns="123825" rIns="57150" bIns="123825" rtlCol="0" anchor="b" anchorCtr="0">
            <a:noAutofit/>
          </a:bodyPr>
          <a:lstStyle/>
          <a:p>
            <a:pPr>
              <a:lnSpc>
                <a:spcPct val="120000"/>
              </a:lnSpc>
            </a:pPr>
            <a:r>
              <a:rPr lang="zh-CN" alt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召回率</a:t>
            </a:r>
          </a:p>
        </p:txBody>
      </p:sp>
      <p:pic>
        <p:nvPicPr>
          <p:cNvPr id="8" name="图片 7">
            <a:extLst>
              <a:ext uri="{FF2B5EF4-FFF2-40B4-BE49-F238E27FC236}">
                <a16:creationId xmlns:a16="http://schemas.microsoft.com/office/drawing/2014/main" id="{FA0909E7-852A-A6CA-2FDA-BC3AFEFEA900}"/>
              </a:ext>
            </a:extLst>
          </p:cNvPr>
          <p:cNvPicPr>
            <a:picLocks noChangeAspect="1"/>
          </p:cNvPicPr>
          <p:nvPr/>
        </p:nvPicPr>
        <p:blipFill>
          <a:blip r:embed="rId7"/>
          <a:stretch>
            <a:fillRect/>
          </a:stretch>
        </p:blipFill>
        <p:spPr>
          <a:xfrm>
            <a:off x="514985" y="907072"/>
            <a:ext cx="8343900" cy="6115050"/>
          </a:xfrm>
          <a:prstGeom prst="rect">
            <a:avLst/>
          </a:prstGeom>
        </p:spPr>
      </p:pic>
      <p:sp>
        <p:nvSpPr>
          <p:cNvPr id="9" name="文本框 8">
            <a:extLst>
              <a:ext uri="{FF2B5EF4-FFF2-40B4-BE49-F238E27FC236}">
                <a16:creationId xmlns:a16="http://schemas.microsoft.com/office/drawing/2014/main" id="{E64BBF6F-FEBD-124D-D08C-7DB5E3066776}"/>
              </a:ext>
            </a:extLst>
          </p:cNvPr>
          <p:cNvSpPr txBox="1"/>
          <p:nvPr/>
        </p:nvSpPr>
        <p:spPr>
          <a:xfrm>
            <a:off x="9048000" y="1663065"/>
            <a:ext cx="2880000" cy="2961965"/>
          </a:xfrm>
          <a:prstGeom prst="rect">
            <a:avLst/>
          </a:prstGeom>
          <a:noFill/>
        </p:spPr>
        <p:txBody>
          <a:bodyPr wrap="square" rtlCol="0">
            <a:spAutoFit/>
          </a:bodyPr>
          <a:lstStyle/>
          <a:p>
            <a:pPr>
              <a:lnSpc>
                <a:spcPct val="150000"/>
              </a:lnSpc>
            </a:pPr>
            <a:r>
              <a:rPr lang="zh-CN" altLang="en-US" dirty="0"/>
              <a:t>如表中所示，</a:t>
            </a:r>
            <a:r>
              <a:rPr lang="zh-CN" altLang="zh-CN" dirty="0"/>
              <a:t>由上而下的甲骨字分别对应的现代汉字为：允、羊、牛、老、马、鼠、虎。每张甲骨文图片都展示了</a:t>
            </a:r>
            <a:r>
              <a:rPr lang="en-US" altLang="zh-CN" dirty="0"/>
              <a:t>Milvus</a:t>
            </a:r>
            <a:r>
              <a:rPr lang="zh-CN" altLang="zh-CN" dirty="0"/>
              <a:t>返回的前</a:t>
            </a:r>
            <a:r>
              <a:rPr lang="en-US" altLang="zh-CN" dirty="0"/>
              <a:t>10</a:t>
            </a:r>
            <a:r>
              <a:rPr lang="zh-CN" altLang="zh-CN" dirty="0"/>
              <a:t>个最相似的甲骨文字形图片</a:t>
            </a:r>
            <a:r>
              <a:rPr lang="zh-CN" altLang="zh-CN" sz="1800" kern="100" dirty="0">
                <a:effectLst/>
                <a:latin typeface="Times New Roman" panose="02020603050405020304" pitchFamily="18" charset="0"/>
                <a:ea typeface="方正书宋简体" panose="03000509000000000000" pitchFamily="65"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2518524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16</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实验结果分析</a:t>
            </a:r>
            <a:endParaRPr lang="en-US" altLang="zh-CN"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2024/10/12</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8" name="图片 7">
            <a:extLst>
              <a:ext uri="{FF2B5EF4-FFF2-40B4-BE49-F238E27FC236}">
                <a16:creationId xmlns:a16="http://schemas.microsoft.com/office/drawing/2014/main" id="{A28CE223-3031-E5B8-3730-828E5654CFA7}"/>
              </a:ext>
            </a:extLst>
          </p:cNvPr>
          <p:cNvPicPr>
            <a:picLocks noChangeAspect="1"/>
          </p:cNvPicPr>
          <p:nvPr/>
        </p:nvPicPr>
        <p:blipFill>
          <a:blip r:embed="rId3"/>
          <a:stretch>
            <a:fillRect/>
          </a:stretch>
        </p:blipFill>
        <p:spPr>
          <a:xfrm>
            <a:off x="1416000" y="1053000"/>
            <a:ext cx="9860637" cy="527348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9B2103-43BE-D308-54F4-44439DEE3F8C}"/>
              </a:ext>
            </a:extLst>
          </p:cNvPr>
          <p:cNvSpPr>
            <a:spLocks noGrp="1"/>
          </p:cNvSpPr>
          <p:nvPr>
            <p:ph type="dt" sz="half" idx="10"/>
          </p:nvPr>
        </p:nvSpPr>
        <p:spPr/>
        <p:txBody>
          <a:bodyPr/>
          <a:lstStyle/>
          <a:p>
            <a:fld id="{66B35BEC-AAB7-4136-8395-728B6E9BF703}" type="datetime1">
              <a:rPr lang="zh-CN" altLang="en-US" smtClean="0"/>
              <a:t>2024/10/12</a:t>
            </a:fld>
            <a:endParaRPr lang="zh-CN" altLang="en-US"/>
          </a:p>
        </p:txBody>
      </p:sp>
      <p:sp>
        <p:nvSpPr>
          <p:cNvPr id="3" name="页脚占位符 2">
            <a:extLst>
              <a:ext uri="{FF2B5EF4-FFF2-40B4-BE49-F238E27FC236}">
                <a16:creationId xmlns:a16="http://schemas.microsoft.com/office/drawing/2014/main" id="{B7466297-38ED-A985-629C-C12E9364D097}"/>
              </a:ext>
            </a:extLst>
          </p:cNvPr>
          <p:cNvSpPr>
            <a:spLocks noGrp="1"/>
          </p:cNvSpPr>
          <p:nvPr>
            <p:ph type="ftr" sz="quarter" idx="11"/>
          </p:nvPr>
        </p:nvSpPr>
        <p:spPr/>
        <p:txBody>
          <a:bodyPr/>
          <a:lstStyle/>
          <a:p>
            <a:r>
              <a:rPr lang="zh-CN" altLang="en-US"/>
              <a:t>学而不厌，诲人不倦</a:t>
            </a:r>
            <a:endParaRPr lang="zh-CN" altLang="en-US" dirty="0"/>
          </a:p>
        </p:txBody>
      </p:sp>
      <p:sp>
        <p:nvSpPr>
          <p:cNvPr id="4" name="灯片编号占位符 3">
            <a:extLst>
              <a:ext uri="{FF2B5EF4-FFF2-40B4-BE49-F238E27FC236}">
                <a16:creationId xmlns:a16="http://schemas.microsoft.com/office/drawing/2014/main" id="{E011D0FD-38A4-5D32-FA34-1CF01223938A}"/>
              </a:ext>
            </a:extLst>
          </p:cNvPr>
          <p:cNvSpPr>
            <a:spLocks noGrp="1"/>
          </p:cNvSpPr>
          <p:nvPr>
            <p:ph type="sldNum" sz="quarter" idx="12"/>
          </p:nvPr>
        </p:nvSpPr>
        <p:spPr/>
        <p:txBody>
          <a:bodyPr/>
          <a:lstStyle/>
          <a:p>
            <a:fld id="{E60F2D4F-2241-454B-AF5D-961C997CB3BA}" type="slidenum">
              <a:rPr lang="zh-CN" altLang="en-US" smtClean="0"/>
              <a:t>17</a:t>
            </a:fld>
            <a:endParaRPr lang="zh-CN" altLang="en-US"/>
          </a:p>
        </p:txBody>
      </p:sp>
      <p:sp>
        <p:nvSpPr>
          <p:cNvPr id="5" name="标题 4">
            <a:extLst>
              <a:ext uri="{FF2B5EF4-FFF2-40B4-BE49-F238E27FC236}">
                <a16:creationId xmlns:a16="http://schemas.microsoft.com/office/drawing/2014/main" id="{A21BBF72-5D9C-AAAA-EBDF-D7F256329C1B}"/>
              </a:ext>
            </a:extLst>
          </p:cNvPr>
          <p:cNvSpPr>
            <a:spLocks noGrp="1"/>
          </p:cNvSpPr>
          <p:nvPr>
            <p:ph type="title"/>
          </p:nvPr>
        </p:nvSpPr>
        <p:spPr>
          <a:xfrm>
            <a:off x="865401" y="382479"/>
            <a:ext cx="7935699" cy="596348"/>
          </a:xfrm>
        </p:spPr>
        <p:txBody>
          <a:bodyPr>
            <a:normAutofit fontScale="90000"/>
          </a:bodyPr>
          <a:lstStyle/>
          <a:p>
            <a:pPr>
              <a:lnSpc>
                <a:spcPct val="130000"/>
              </a:lnSpc>
            </a:pPr>
            <a:r>
              <a:rPr lang="en-US" altLang="zh-CN" sz="3200" dirty="0">
                <a:latin typeface="Arial" panose="020B0604020202020204" pitchFamily="34" charset="0"/>
                <a:ea typeface="微软雅黑" panose="020B0503020204020204" pitchFamily="34" charset="-122"/>
              </a:rPr>
              <a:t>Milvus</a:t>
            </a:r>
            <a:r>
              <a:rPr lang="zh-CN" altLang="en-US" sz="3200" dirty="0">
                <a:latin typeface="Arial" panose="020B0604020202020204" pitchFamily="34" charset="0"/>
                <a:ea typeface="微软雅黑" panose="020B0503020204020204" pitchFamily="34" charset="-122"/>
              </a:rPr>
              <a:t>与</a:t>
            </a:r>
            <a:r>
              <a:rPr lang="en-US" altLang="zh-CN" sz="3200" dirty="0">
                <a:latin typeface="Arial" panose="020B0604020202020204" pitchFamily="34" charset="0"/>
                <a:ea typeface="微软雅黑" panose="020B0503020204020204" pitchFamily="34" charset="-122"/>
              </a:rPr>
              <a:t>LSH</a:t>
            </a:r>
            <a:r>
              <a:rPr lang="zh-CN" altLang="en-US" sz="3200" dirty="0">
                <a:latin typeface="Arial" panose="020B0604020202020204" pitchFamily="34" charset="0"/>
                <a:ea typeface="微软雅黑" panose="020B0503020204020204" pitchFamily="34" charset="-122"/>
              </a:rPr>
              <a:t>的各项评估指标对比</a:t>
            </a:r>
          </a:p>
        </p:txBody>
      </p:sp>
      <p:pic>
        <p:nvPicPr>
          <p:cNvPr id="9" name="图片 8">
            <a:extLst>
              <a:ext uri="{FF2B5EF4-FFF2-40B4-BE49-F238E27FC236}">
                <a16:creationId xmlns:a16="http://schemas.microsoft.com/office/drawing/2014/main" id="{349F74B4-24B0-96E2-4F0D-7712FBE305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16" y="1268999"/>
            <a:ext cx="6305984" cy="4729231"/>
          </a:xfrm>
          <a:prstGeom prst="rect">
            <a:avLst/>
          </a:prstGeom>
        </p:spPr>
      </p:pic>
      <p:sp>
        <p:nvSpPr>
          <p:cNvPr id="11" name="文本框 10">
            <a:extLst>
              <a:ext uri="{FF2B5EF4-FFF2-40B4-BE49-F238E27FC236}">
                <a16:creationId xmlns:a16="http://schemas.microsoft.com/office/drawing/2014/main" id="{03473FEF-2768-3885-DF0F-91DB0D5F8BF7}"/>
              </a:ext>
            </a:extLst>
          </p:cNvPr>
          <p:cNvSpPr txBox="1"/>
          <p:nvPr/>
        </p:nvSpPr>
        <p:spPr>
          <a:xfrm>
            <a:off x="7648223" y="1419690"/>
            <a:ext cx="3960000" cy="5073184"/>
          </a:xfrm>
          <a:prstGeom prst="rect">
            <a:avLst/>
          </a:prstGeom>
          <a:noFill/>
        </p:spPr>
        <p:txBody>
          <a:bodyPr wrap="square" rtlCol="0">
            <a:spAutoFit/>
          </a:bodyPr>
          <a:lstStyle/>
          <a:p>
            <a:pPr>
              <a:lnSpc>
                <a:spcPct val="150000"/>
              </a:lnSpc>
            </a:pPr>
            <a:r>
              <a:rPr lang="zh-CN" altLang="en-US" sz="2000" dirty="0">
                <a:solidFill>
                  <a:srgbClr val="000000">
                    <a:alpha val="69804"/>
                    <a:alpha val="70000"/>
                  </a:srgbClr>
                </a:solidFill>
                <a:latin typeface="微软雅黑" panose="020B0503020204020204" pitchFamily="34" charset="-122"/>
                <a:ea typeface="微软雅黑" panose="020B0503020204020204" pitchFamily="34" charset="-122"/>
              </a:rPr>
              <a:t>从左图中得知，</a:t>
            </a:r>
            <a:r>
              <a:rPr lang="en-US" altLang="zh-CN" sz="2000" dirty="0">
                <a:solidFill>
                  <a:srgbClr val="000000">
                    <a:alpha val="69804"/>
                    <a:alpha val="70000"/>
                  </a:srgbClr>
                </a:solidFill>
                <a:latin typeface="微软雅黑" panose="020B0503020204020204" pitchFamily="34" charset="-122"/>
                <a:ea typeface="微软雅黑" panose="020B0503020204020204" pitchFamily="34" charset="-122"/>
              </a:rPr>
              <a:t>Milvus</a:t>
            </a:r>
            <a:r>
              <a:rPr lang="zh-CN" altLang="zh-CN" sz="2000" dirty="0">
                <a:solidFill>
                  <a:srgbClr val="000000">
                    <a:alpha val="69804"/>
                    <a:alpha val="70000"/>
                  </a:srgbClr>
                </a:solidFill>
                <a:latin typeface="微软雅黑" panose="020B0503020204020204" pitchFamily="34" charset="-122"/>
                <a:ea typeface="微软雅黑" panose="020B0503020204020204" pitchFamily="34" charset="-122"/>
              </a:rPr>
              <a:t>的图像检索优势明显。由于</a:t>
            </a:r>
            <a:r>
              <a:rPr lang="en-US" altLang="zh-CN" sz="2000" dirty="0">
                <a:solidFill>
                  <a:srgbClr val="000000">
                    <a:alpha val="69804"/>
                    <a:alpha val="70000"/>
                  </a:srgbClr>
                </a:solidFill>
                <a:latin typeface="微软雅黑" panose="020B0503020204020204" pitchFamily="34" charset="-122"/>
                <a:ea typeface="微软雅黑" panose="020B0503020204020204" pitchFamily="34" charset="-122"/>
              </a:rPr>
              <a:t>Milvus</a:t>
            </a:r>
            <a:r>
              <a:rPr lang="zh-CN" altLang="zh-CN" sz="2000" dirty="0">
                <a:solidFill>
                  <a:srgbClr val="000000">
                    <a:alpha val="69804"/>
                    <a:alpha val="70000"/>
                  </a:srgbClr>
                </a:solidFill>
                <a:latin typeface="微软雅黑" panose="020B0503020204020204" pitchFamily="34" charset="-122"/>
                <a:ea typeface="微软雅黑" panose="020B0503020204020204" pitchFamily="34" charset="-122"/>
              </a:rPr>
              <a:t>基于图像特征向量进行相似度计算，能够精准捕捉甲骨文字形向量之间的细微差异，从而保证了图像检索结果的高准确率。传统方法依赖于人工定义的标签、类别或其他辅助特征，容易忽略图像细节特征，导致在复杂的甲骨文字形数据集上的检索准确性较低。</a:t>
            </a:r>
          </a:p>
          <a:p>
            <a:pPr>
              <a:lnSpc>
                <a:spcPct val="150000"/>
              </a:lnSpc>
            </a:pPr>
            <a:endParaRPr lang="zh-CN" altLang="en-US" dirty="0"/>
          </a:p>
        </p:txBody>
      </p:sp>
    </p:spTree>
    <p:extLst>
      <p:ext uri="{BB962C8B-B14F-4D97-AF65-F5344CB8AC3E}">
        <p14:creationId xmlns:p14="http://schemas.microsoft.com/office/powerpoint/2010/main" val="2764336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5690150-649E-5AC8-F7C0-E0102B72C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8000" y="765000"/>
            <a:ext cx="7776000" cy="5831370"/>
          </a:xfrm>
          <a:prstGeom prst="rect">
            <a:avLst/>
          </a:prstGeom>
        </p:spPr>
      </p:pic>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18</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505" y="310515"/>
            <a:ext cx="6321425" cy="596265"/>
          </a:xfrm>
        </p:spPr>
        <p:txBody>
          <a:bodyPr>
            <a:normAutofit fontScale="90000"/>
          </a:bodyPr>
          <a:lstStyle/>
          <a:p>
            <a:pPr>
              <a:lnSpc>
                <a:spcPct val="130000"/>
              </a:lnSpc>
            </a:pPr>
            <a:r>
              <a:rPr lang="en-US" altLang="zh-CN" sz="3555" dirty="0">
                <a:latin typeface="Arial" panose="020B0604020202020204" pitchFamily="34" charset="0"/>
                <a:ea typeface="微软雅黑" panose="020B0503020204020204" pitchFamily="34" charset="-122"/>
                <a:sym typeface="+mn-ea"/>
              </a:rPr>
              <a:t>Precision-Recall </a:t>
            </a:r>
            <a:r>
              <a:rPr lang="zh-CN" altLang="en-US" sz="3555" dirty="0">
                <a:latin typeface="Arial" panose="020B0604020202020204" pitchFamily="34" charset="0"/>
                <a:ea typeface="微软雅黑" panose="020B0503020204020204" pitchFamily="34" charset="-122"/>
                <a:sym typeface="+mn-ea"/>
              </a:rPr>
              <a:t>曲线</a:t>
            </a:r>
            <a:r>
              <a:rPr lang="en-US" altLang="zh-CN" sz="3555" dirty="0" err="1">
                <a:latin typeface="Arial" panose="020B0604020202020204" pitchFamily="34" charset="0"/>
                <a:ea typeface="微软雅黑" panose="020B0503020204020204" pitchFamily="34" charset="-122"/>
                <a:sym typeface="+mn-ea"/>
              </a:rPr>
              <a:t>对比</a:t>
            </a:r>
            <a:endParaRPr lang="en-US" altLang="zh-CN"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2024/10/12</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19</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505" y="310515"/>
            <a:ext cx="7315200" cy="596265"/>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检索效率</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2024/10/12</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5" name="组合 14"/>
          <p:cNvGrpSpPr/>
          <p:nvPr/>
        </p:nvGrpSpPr>
        <p:grpSpPr>
          <a:xfrm>
            <a:off x="7498715" y="1092835"/>
            <a:ext cx="4389120" cy="2446020"/>
            <a:chOff x="11809" y="1947"/>
            <a:chExt cx="6699" cy="3852"/>
          </a:xfrm>
        </p:grpSpPr>
        <p:sp>
          <p:nvSpPr>
            <p:cNvPr id="7" name="TextBox 2"/>
            <p:cNvSpPr txBox="1"/>
            <p:nvPr>
              <p:custDataLst>
                <p:tags r:id="rId5"/>
              </p:custDataLst>
            </p:nvPr>
          </p:nvSpPr>
          <p:spPr>
            <a:xfrm>
              <a:off x="11809" y="1947"/>
              <a:ext cx="6405" cy="734"/>
            </a:xfrm>
            <a:prstGeom prst="rect">
              <a:avLst/>
            </a:prstGeom>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检索时间</a:t>
              </a:r>
            </a:p>
          </p:txBody>
        </p:sp>
        <p:sp>
          <p:nvSpPr>
            <p:cNvPr id="8" name="TextBox 3"/>
            <p:cNvSpPr txBox="1"/>
            <p:nvPr>
              <p:custDataLst>
                <p:tags r:id="rId6"/>
              </p:custDataLst>
            </p:nvPr>
          </p:nvSpPr>
          <p:spPr>
            <a:xfrm>
              <a:off x="11809" y="2340"/>
              <a:ext cx="6699" cy="3459"/>
            </a:xfrm>
            <a:prstGeom prst="rect">
              <a:avLst/>
            </a:prstGeom>
          </p:spPr>
          <p:txBody>
            <a:bodyPr vert="horz" wrap="square" lIns="123825" tIns="123825" rIns="57150" bIns="123825" rtlCol="0" anchor="t" anchorCtr="0">
              <a:noAutofit/>
            </a:bodyPr>
            <a:lstStyle/>
            <a:p>
              <a:pPr>
                <a:lnSpc>
                  <a:spcPct val="140000"/>
                </a:lnSpc>
              </a:pPr>
              <a:r>
                <a:rPr 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rPr>
                <a:t>在TOP-N的检索时间对比中，Milvus的检索时间明显短于LSH。例如，在TOP-1的检索中，Milvus只需要3.16秒，而LSH需要92.43秒。</a:t>
              </a:r>
            </a:p>
          </p:txBody>
        </p:sp>
      </p:grpSp>
      <p:grpSp>
        <p:nvGrpSpPr>
          <p:cNvPr id="16" name="组合 15"/>
          <p:cNvGrpSpPr/>
          <p:nvPr/>
        </p:nvGrpSpPr>
        <p:grpSpPr>
          <a:xfrm>
            <a:off x="7498715" y="3933190"/>
            <a:ext cx="4304030" cy="2446020"/>
            <a:chOff x="11809" y="1947"/>
            <a:chExt cx="6778" cy="3852"/>
          </a:xfrm>
        </p:grpSpPr>
        <p:sp>
          <p:nvSpPr>
            <p:cNvPr id="17" name="TextBox 2"/>
            <p:cNvSpPr txBox="1"/>
            <p:nvPr>
              <p:custDataLst>
                <p:tags r:id="rId3"/>
              </p:custDataLst>
            </p:nvPr>
          </p:nvSpPr>
          <p:spPr>
            <a:xfrm>
              <a:off x="11809" y="1947"/>
              <a:ext cx="6405" cy="734"/>
            </a:xfrm>
            <a:prstGeom prst="rect">
              <a:avLst/>
            </a:prstGeom>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检索</a:t>
              </a:r>
              <a:r>
                <a:rPr lang="zh-CN" alt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稳定性</a:t>
              </a:r>
            </a:p>
          </p:txBody>
        </p:sp>
        <p:sp>
          <p:nvSpPr>
            <p:cNvPr id="18" name="TextBox 3"/>
            <p:cNvSpPr txBox="1"/>
            <p:nvPr>
              <p:custDataLst>
                <p:tags r:id="rId4"/>
              </p:custDataLst>
            </p:nvPr>
          </p:nvSpPr>
          <p:spPr>
            <a:xfrm>
              <a:off x="11809" y="2340"/>
              <a:ext cx="6778" cy="3459"/>
            </a:xfrm>
            <a:prstGeom prst="rect">
              <a:avLst/>
            </a:prstGeom>
          </p:spPr>
          <p:txBody>
            <a:bodyPr vert="horz" wrap="square" lIns="123825" tIns="123825" rIns="57150" bIns="123825" rtlCol="0" anchor="t" anchorCtr="0">
              <a:noAutofit/>
            </a:bodyPr>
            <a:lstStyle/>
            <a:p>
              <a:pPr>
                <a:lnSpc>
                  <a:spcPct val="140000"/>
                </a:lnSpc>
              </a:pPr>
              <a:r>
                <a:rPr lang="en-US" sz="2000" dirty="0" err="1">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在多次检索实验中，Milvus的检索时间相对稳定，没有明显的波动。而LSH的检索时间则存在一定的波动</a:t>
              </a:r>
              <a:r>
                <a:rPr 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sz="20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cxnSp>
        <p:nvCxnSpPr>
          <p:cNvPr id="19" name="Connector 7"/>
          <p:cNvCxnSpPr/>
          <p:nvPr>
            <p:custDataLst>
              <p:tags r:id="rId1"/>
            </p:custDataLst>
          </p:nvPr>
        </p:nvCxnSpPr>
        <p:spPr>
          <a:xfrm flipV="1">
            <a:off x="7536459" y="1484621"/>
            <a:ext cx="4248150" cy="635"/>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cxnSp>
        <p:nvCxnSpPr>
          <p:cNvPr id="20" name="Connector 7"/>
          <p:cNvCxnSpPr/>
          <p:nvPr>
            <p:custDataLst>
              <p:tags r:id="rId2"/>
            </p:custDataLst>
          </p:nvPr>
        </p:nvCxnSpPr>
        <p:spPr>
          <a:xfrm flipV="1">
            <a:off x="7640599" y="4364346"/>
            <a:ext cx="4248150" cy="635"/>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pic>
        <p:nvPicPr>
          <p:cNvPr id="6" name="图片 5">
            <a:extLst>
              <a:ext uri="{FF2B5EF4-FFF2-40B4-BE49-F238E27FC236}">
                <a16:creationId xmlns:a16="http://schemas.microsoft.com/office/drawing/2014/main" id="{024047D4-D647-C6CF-7199-11943DB073B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6790" y="1127224"/>
            <a:ext cx="6607209" cy="40762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6" name="矩形 5"/>
          <p:cNvSpPr/>
          <p:nvPr/>
        </p:nvSpPr>
        <p:spPr>
          <a:xfrm>
            <a:off x="0" y="-16264"/>
            <a:ext cx="12211000" cy="687426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6" name="组合 35"/>
          <p:cNvGrpSpPr/>
          <p:nvPr/>
        </p:nvGrpSpPr>
        <p:grpSpPr>
          <a:xfrm>
            <a:off x="-23144" y="11599"/>
            <a:ext cx="4489426" cy="6853172"/>
            <a:chOff x="-23144" y="11599"/>
            <a:chExt cx="4489426" cy="6853172"/>
          </a:xfrm>
        </p:grpSpPr>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4123" y="18370"/>
              <a:ext cx="1652159" cy="6846401"/>
            </a:xfrm>
            <a:prstGeom prst="rect">
              <a:avLst/>
            </a:prstGeom>
          </p:spPr>
        </p:pic>
        <p:pic>
          <p:nvPicPr>
            <p:cNvPr id="34" name="图片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342" y="11599"/>
              <a:ext cx="1652159" cy="6846401"/>
            </a:xfrm>
            <a:prstGeom prst="rect">
              <a:avLst/>
            </a:prstGeom>
          </p:spPr>
        </p:pic>
        <p:pic>
          <p:nvPicPr>
            <p:cNvPr id="35" name="图片 34"/>
            <p:cNvPicPr>
              <a:picLocks noChangeAspect="1"/>
            </p:cNvPicPr>
            <p:nvPr/>
          </p:nvPicPr>
          <p:blipFill rotWithShape="1">
            <a:blip r:embed="rId3">
              <a:extLst>
                <a:ext uri="{28A0092B-C50C-407E-A947-70E740481C1C}">
                  <a14:useLocalDpi xmlns:a14="http://schemas.microsoft.com/office/drawing/2010/main" val="0"/>
                </a:ext>
              </a:extLst>
            </a:blip>
            <a:srcRect l="21007"/>
            <a:stretch>
              <a:fillRect/>
            </a:stretch>
          </p:blipFill>
          <p:spPr>
            <a:xfrm>
              <a:off x="-23144" y="11599"/>
              <a:ext cx="1305081" cy="6846401"/>
            </a:xfrm>
            <a:prstGeom prst="rect">
              <a:avLst/>
            </a:prstGeom>
          </p:spPr>
        </p:pic>
      </p:grpSp>
      <p:sp>
        <p:nvSpPr>
          <p:cNvPr id="37" name="矩形 36"/>
          <p:cNvSpPr/>
          <p:nvPr/>
        </p:nvSpPr>
        <p:spPr>
          <a:xfrm>
            <a:off x="-1" y="-22051"/>
            <a:ext cx="4507457" cy="6880052"/>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0" name="图片 9"/>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brightnessContrast bright="70000"/>
                    </a14:imgEffect>
                  </a14:imgLayer>
                </a14:imgProps>
              </a:ext>
              <a:ext uri="{28A0092B-C50C-407E-A947-70E740481C1C}">
                <a14:useLocalDpi xmlns:a14="http://schemas.microsoft.com/office/drawing/2010/main" val="0"/>
              </a:ext>
            </a:extLst>
          </a:blip>
          <a:stretch>
            <a:fillRect/>
          </a:stretch>
        </p:blipFill>
        <p:spPr>
          <a:xfrm>
            <a:off x="5699967" y="-48116"/>
            <a:ext cx="6670390" cy="6670390"/>
          </a:xfrm>
          <a:prstGeom prst="rect">
            <a:avLst/>
          </a:prstGeom>
        </p:spPr>
      </p:pic>
      <p:sp>
        <p:nvSpPr>
          <p:cNvPr id="15" name="等腰三角形 14"/>
          <p:cNvSpPr/>
          <p:nvPr/>
        </p:nvSpPr>
        <p:spPr>
          <a:xfrm rot="5400000">
            <a:off x="4521183" y="3251394"/>
            <a:ext cx="399794" cy="33316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18" name="直接连接符 17"/>
          <p:cNvCxnSpPr/>
          <p:nvPr/>
        </p:nvCxnSpPr>
        <p:spPr>
          <a:xfrm>
            <a:off x="4512000" y="-22051"/>
            <a:ext cx="0" cy="691190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4507458" y="2721078"/>
            <a:ext cx="45719"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nvSpPr>
        <p:spPr>
          <a:xfrm>
            <a:off x="1865699" y="2062472"/>
            <a:ext cx="1244600" cy="2605072"/>
          </a:xfrm>
          <a:prstGeom prst="rect">
            <a:avLst/>
          </a:prstGeom>
          <a:noFill/>
          <a:effectLst/>
        </p:spPr>
        <p:txBody>
          <a:bodyPr wrap="square" rtlCol="0">
            <a:spAutoFit/>
          </a:bodyPr>
          <a:lstStyle/>
          <a:p>
            <a:pPr algn="dist">
              <a:lnSpc>
                <a:spcPct val="130000"/>
              </a:lnSpc>
            </a:pPr>
            <a:r>
              <a:rPr lang="zh-CN" altLang="en-US" sz="6600" b="1" dirty="0">
                <a:solidFill>
                  <a:schemeClr val="bg1"/>
                </a:solidFill>
                <a:latin typeface="Arial" panose="020B0604020202020204" pitchFamily="34" charset="0"/>
                <a:ea typeface="微软雅黑" panose="020B0503020204020204" pitchFamily="34" charset="-122"/>
                <a:sym typeface="Arial" panose="020B0604020202020204" pitchFamily="34" charset="0"/>
              </a:rPr>
              <a:t>目</a:t>
            </a:r>
            <a:endParaRPr lang="en-US" altLang="zh-CN" sz="6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dist">
              <a:lnSpc>
                <a:spcPct val="130000"/>
              </a:lnSpc>
            </a:pPr>
            <a:r>
              <a:rPr lang="zh-CN" altLang="en-US" sz="6600" b="1" dirty="0">
                <a:solidFill>
                  <a:schemeClr val="bg1"/>
                </a:solidFill>
                <a:latin typeface="Arial" panose="020B0604020202020204" pitchFamily="34" charset="0"/>
                <a:ea typeface="微软雅黑" panose="020B0503020204020204" pitchFamily="34" charset="-122"/>
                <a:sym typeface="Arial" panose="020B0604020202020204" pitchFamily="34" charset="0"/>
              </a:rPr>
              <a:t>录</a:t>
            </a:r>
          </a:p>
        </p:txBody>
      </p:sp>
      <p:sp>
        <p:nvSpPr>
          <p:cNvPr id="27" name="文本框 26"/>
          <p:cNvSpPr txBox="1"/>
          <p:nvPr/>
        </p:nvSpPr>
        <p:spPr>
          <a:xfrm>
            <a:off x="1452759" y="2421000"/>
            <a:ext cx="664797" cy="2016000"/>
          </a:xfrm>
          <a:prstGeom prst="rect">
            <a:avLst/>
          </a:prstGeom>
          <a:noFill/>
        </p:spPr>
        <p:txBody>
          <a:bodyPr vert="eaVert" wrap="square" rtlCol="0">
            <a:spAutoFit/>
          </a:bodyPr>
          <a:lstStyle/>
          <a:p>
            <a:pPr algn="dist">
              <a:lnSpc>
                <a:spcPct val="130000"/>
              </a:lnSpc>
            </a:pPr>
            <a:r>
              <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5430417" y="2045590"/>
            <a:ext cx="6131560" cy="2895410"/>
          </a:xfrm>
          <a:prstGeom prst="rect">
            <a:avLst/>
          </a:prstGeom>
        </p:spPr>
        <p:txBody>
          <a:bodyPr>
            <a:noAutofit/>
            <a:extLst>
              <a:ext uri="{4A0BC546-FE56-4ADE-93B0-CB8AF2F6F144}">
                <wpsdc:textFrameExt xmlns="" xmlns:wpsdc="http://www.wps.cn/officeDocument/2022/drawingmlCustomData" type="sub-title"/>
              </a:ext>
            </a:extLst>
          </a:bodyPr>
          <a:lstStyle/>
          <a:p>
            <a:pPr marL="571500" indent="-571500" algn="l">
              <a:lnSpc>
                <a:spcPct val="130000"/>
              </a:lnSpc>
              <a:buClrTx/>
              <a:buSzTx/>
              <a:buFont typeface="Arial" panose="020B0604020202020204" pitchFamily="34" charset="0"/>
              <a:buChar char="•"/>
            </a:pPr>
            <a:r>
              <a:rPr lang="zh-CN" altLang="en-US" sz="3200" b="1" spc="100" dirty="0">
                <a:latin typeface="Arial" panose="020B0604020202020204" pitchFamily="34" charset="0"/>
                <a:ea typeface="微软雅黑" panose="020B0503020204020204" pitchFamily="34" charset="-122"/>
              </a:rPr>
              <a:t>研究动机</a:t>
            </a:r>
            <a:endParaRPr lang="en-US" altLang="zh-CN" sz="3200" b="1" spc="100" dirty="0">
              <a:latin typeface="Arial" panose="020B0604020202020204" pitchFamily="34" charset="0"/>
              <a:ea typeface="微软雅黑" panose="020B0503020204020204" pitchFamily="34" charset="-122"/>
            </a:endParaRPr>
          </a:p>
          <a:p>
            <a:pPr marL="571500" indent="-571500" algn="l">
              <a:lnSpc>
                <a:spcPct val="130000"/>
              </a:lnSpc>
              <a:buClrTx/>
              <a:buSzTx/>
              <a:buFont typeface="Arial" panose="020B0604020202020204" pitchFamily="34" charset="0"/>
              <a:buChar char="•"/>
            </a:pPr>
            <a:r>
              <a:rPr lang="zh-CN" altLang="en-US" sz="3200" b="1" spc="100" dirty="0">
                <a:latin typeface="Arial" panose="020B0604020202020204" pitchFamily="34" charset="0"/>
                <a:ea typeface="微软雅黑" panose="020B0503020204020204" pitchFamily="34" charset="-122"/>
                <a:sym typeface="+mn-ea"/>
              </a:rPr>
              <a:t>研究方法</a:t>
            </a:r>
            <a:endParaRPr lang="en-US" altLang="zh-CN" sz="3200" b="1" spc="100" dirty="0">
              <a:latin typeface="Arial" panose="020B0604020202020204" pitchFamily="34" charset="0"/>
              <a:ea typeface="微软雅黑" panose="020B0503020204020204" pitchFamily="34" charset="-122"/>
              <a:sym typeface="+mn-ea"/>
            </a:endParaRPr>
          </a:p>
          <a:p>
            <a:pPr marL="571500" indent="-571500" algn="l">
              <a:lnSpc>
                <a:spcPct val="130000"/>
              </a:lnSpc>
              <a:buClrTx/>
              <a:buSzTx/>
              <a:buFont typeface="Arial" panose="020B0604020202020204" pitchFamily="34" charset="0"/>
              <a:buChar char="•"/>
            </a:pPr>
            <a:r>
              <a:rPr lang="zh-CN" altLang="en-US" sz="3200" b="1" spc="100" dirty="0">
                <a:latin typeface="Arial" panose="020B0604020202020204" pitchFamily="34" charset="0"/>
                <a:ea typeface="微软雅黑" panose="020B0503020204020204" pitchFamily="34" charset="-122"/>
                <a:sym typeface="+mn-ea"/>
              </a:rPr>
              <a:t>实验结果</a:t>
            </a:r>
            <a:endParaRPr lang="zh-CN" altLang="en-US" sz="3200" b="1" spc="100" dirty="0">
              <a:latin typeface="Arial" panose="020B0604020202020204" pitchFamily="34" charset="0"/>
              <a:ea typeface="微软雅黑" panose="020B0503020204020204" pitchFamily="34" charset="-122"/>
              <a:sym typeface="Arial" panose="020B0604020202020204" pitchFamily="34" charset="0"/>
            </a:endParaRPr>
          </a:p>
          <a:p>
            <a:pPr marL="571500" indent="-571500" algn="l">
              <a:lnSpc>
                <a:spcPct val="130000"/>
              </a:lnSpc>
              <a:buClrTx/>
              <a:buSzTx/>
              <a:buFont typeface="Arial" panose="020B0604020202020204" pitchFamily="34" charset="0"/>
              <a:buChar char="•"/>
            </a:pPr>
            <a:r>
              <a:rPr lang="zh-CN" altLang="en-US" sz="3200" b="1" spc="100" dirty="0">
                <a:latin typeface="Arial" panose="020B0604020202020204" pitchFamily="34" charset="0"/>
                <a:ea typeface="微软雅黑" panose="020B0503020204020204" pitchFamily="34" charset="-122"/>
                <a:sym typeface="+mn-ea"/>
              </a:rPr>
              <a:t>总结与展望</a:t>
            </a:r>
            <a:endParaRPr lang="zh-CN" altLang="en-US" sz="3200" spc="200" dirty="0">
              <a:latin typeface="Arial" panose="020B0604020202020204" pitchFamily="34" charset="0"/>
              <a:ea typeface="微软雅黑" panose="020B0503020204020204" pitchFamily="34" charset="-122"/>
            </a:endParaRPr>
          </a:p>
          <a:p>
            <a:pPr algn="l"/>
            <a:endParaRPr lang="zh-CN" altLang="en-US" sz="3200" spc="200" dirty="0">
              <a:latin typeface="Arial" panose="020B0604020202020204" pitchFamily="34" charset="0"/>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2" name="矩形 11"/>
          <p:cNvSpPr/>
          <p:nvPr/>
        </p:nvSpPr>
        <p:spPr>
          <a:xfrm>
            <a:off x="5757783" y="-22624"/>
            <a:ext cx="6434217" cy="688062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52" name="图片 51"/>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rightnessContrast bright="70000"/>
                    </a14:imgEffect>
                  </a14:imgLayer>
                </a14:imgProps>
              </a:ext>
              <a:ext uri="{28A0092B-C50C-407E-A947-70E740481C1C}">
                <a14:useLocalDpi xmlns:a14="http://schemas.microsoft.com/office/drawing/2010/main" val="0"/>
              </a:ext>
            </a:extLst>
          </a:blip>
          <a:stretch>
            <a:fillRect/>
          </a:stretch>
        </p:blipFill>
        <p:spPr>
          <a:xfrm>
            <a:off x="8184000" y="2115353"/>
            <a:ext cx="5230390" cy="5230390"/>
          </a:xfrm>
          <a:prstGeom prst="rect">
            <a:avLst/>
          </a:prstGeom>
        </p:spPr>
      </p:pic>
      <p:pic>
        <p:nvPicPr>
          <p:cNvPr id="4" name="图片 3"/>
          <p:cNvPicPr>
            <a:picLocks noChangeAspect="1"/>
          </p:cNvPicPr>
          <p:nvPr/>
        </p:nvPicPr>
        <p:blipFill rotWithShape="1">
          <a:blip r:embed="rId6">
            <a:extLst>
              <a:ext uri="{28A0092B-C50C-407E-A947-70E740481C1C}">
                <a14:useLocalDpi xmlns:a14="http://schemas.microsoft.com/office/drawing/2010/main" val="0"/>
              </a:ext>
            </a:extLst>
          </a:blip>
          <a:srcRect l="17319" r="26873"/>
          <a:stretch>
            <a:fillRect/>
          </a:stretch>
        </p:blipFill>
        <p:spPr>
          <a:xfrm>
            <a:off x="-24000" y="-22623"/>
            <a:ext cx="5760000" cy="6880624"/>
          </a:xfrm>
          <a:prstGeom prst="rect">
            <a:avLst/>
          </a:prstGeom>
        </p:spPr>
      </p:pic>
      <p:sp>
        <p:nvSpPr>
          <p:cNvPr id="10" name="文本框 9"/>
          <p:cNvSpPr txBox="1"/>
          <p:nvPr/>
        </p:nvSpPr>
        <p:spPr>
          <a:xfrm>
            <a:off x="6567805" y="2444750"/>
            <a:ext cx="4587240" cy="1198880"/>
          </a:xfrm>
          <a:prstGeom prst="rect">
            <a:avLst/>
          </a:prstGeom>
          <a:noFill/>
        </p:spPr>
        <p:txBody>
          <a:bodyPr wrap="square" rtlCol="0">
            <a:spAutoFit/>
          </a:bodyPr>
          <a:lstStyle/>
          <a:p>
            <a:pPr algn="l">
              <a:lnSpc>
                <a:spcPct val="120000"/>
              </a:lnSpc>
            </a:pPr>
            <a:r>
              <a:rPr lang="zh-CN" altLang="en-US" sz="6000" b="1" dirty="0">
                <a:latin typeface="Arial" panose="020B0604020202020204" pitchFamily="34" charset="0"/>
                <a:ea typeface="微软雅黑" panose="020B0503020204020204" pitchFamily="34" charset="-122"/>
                <a:sym typeface="+mn-ea"/>
              </a:rPr>
              <a:t>总结与展望</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7154408" y="3570506"/>
            <a:ext cx="3736910" cy="450850"/>
          </a:xfrm>
          <a:prstGeom prst="rect">
            <a:avLst/>
          </a:prstGeom>
          <a:noFill/>
        </p:spPr>
        <p:txBody>
          <a:bodyPr wrap="square" rtlCol="0">
            <a:spAutoFit/>
          </a:bodyPr>
          <a:lstStyle/>
          <a:p>
            <a:pPr algn="dist">
              <a:lnSpc>
                <a:spcPct val="130000"/>
              </a:lnSpc>
            </a:pPr>
            <a:r>
              <a:rPr lang="en-US" altLang="zh-CN" dirty="0">
                <a:latin typeface="Arial" panose="020B0604020202020204" pitchFamily="34" charset="0"/>
                <a:ea typeface="微软雅黑" panose="020B0503020204020204" pitchFamily="34" charset="-122"/>
                <a:sym typeface="Arial" panose="020B0604020202020204" pitchFamily="34" charset="0"/>
              </a:rPr>
              <a:t>SUMMARY AND OUTLOOK </a:t>
            </a:r>
          </a:p>
        </p:txBody>
      </p:sp>
      <p:pic>
        <p:nvPicPr>
          <p:cNvPr id="19" name="图片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60500" y="376190"/>
            <a:ext cx="2204181" cy="520337"/>
          </a:xfrm>
          <a:prstGeom prst="rect">
            <a:avLst/>
          </a:prstGeom>
        </p:spPr>
      </p:pic>
      <p:sp>
        <p:nvSpPr>
          <p:cNvPr id="2" name="等腰三角形 1"/>
          <p:cNvSpPr/>
          <p:nvPr/>
        </p:nvSpPr>
        <p:spPr>
          <a:xfrm rot="5400000">
            <a:off x="5652624" y="3151579"/>
            <a:ext cx="635279" cy="52939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5705564" y="-29746"/>
            <a:ext cx="45719" cy="68877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7" name="直接连接符 6"/>
          <p:cNvCxnSpPr>
            <a:stCxn id="2" idx="0"/>
          </p:cNvCxnSpPr>
          <p:nvPr/>
        </p:nvCxnSpPr>
        <p:spPr>
          <a:xfrm>
            <a:off x="6234963" y="3416279"/>
            <a:ext cx="3965037" cy="12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861148" y="3573000"/>
            <a:ext cx="3330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20798" y="-33969"/>
            <a:ext cx="5729564" cy="6890562"/>
            <a:chOff x="-10564" y="-32562"/>
            <a:chExt cx="5729564" cy="6890562"/>
          </a:xfrm>
        </p:grpSpPr>
        <p:sp>
          <p:nvSpPr>
            <p:cNvPr id="44" name="矩形 43"/>
            <p:cNvSpPr/>
            <p:nvPr/>
          </p:nvSpPr>
          <p:spPr>
            <a:xfrm>
              <a:off x="-10564" y="-29747"/>
              <a:ext cx="5729564" cy="68877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46" name="直接连接符 45"/>
            <p:cNvCxnSpPr/>
            <p:nvPr/>
          </p:nvCxnSpPr>
          <p:spPr>
            <a:xfrm>
              <a:off x="69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560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424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288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152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01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2397029" y="2095398"/>
            <a:ext cx="859790" cy="2609647"/>
          </a:xfrm>
          <a:prstGeom prst="rect">
            <a:avLst/>
          </a:prstGeom>
          <a:noFill/>
        </p:spPr>
        <p:txBody>
          <a:bodyPr vert="eaVert" wrap="square" rtlCol="0">
            <a:spAutoFit/>
          </a:bodyPr>
          <a:lstStyle/>
          <a:p>
            <a:r>
              <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rPr>
              <a:t>第四部分</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21</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总结</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2024/10/12</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文本框 5">
            <a:extLst>
              <a:ext uri="{FF2B5EF4-FFF2-40B4-BE49-F238E27FC236}">
                <a16:creationId xmlns:a16="http://schemas.microsoft.com/office/drawing/2014/main" id="{51633955-D6F2-4ACD-A06A-DFEB9847E51B}"/>
              </a:ext>
            </a:extLst>
          </p:cNvPr>
          <p:cNvSpPr txBox="1"/>
          <p:nvPr/>
        </p:nvSpPr>
        <p:spPr>
          <a:xfrm>
            <a:off x="2568000" y="1485000"/>
            <a:ext cx="8686993" cy="1200329"/>
          </a:xfrm>
          <a:prstGeom prst="rect">
            <a:avLst/>
          </a:prstGeom>
          <a:noFill/>
        </p:spPr>
        <p:txBody>
          <a:bodyPr wrap="none" rtlCol="0">
            <a:spAutoFit/>
          </a:bodyPr>
          <a:lstStyle/>
          <a:p>
            <a:r>
              <a:rPr lang="zh-CN" altLang="en-US" dirty="0"/>
              <a:t>写</a:t>
            </a:r>
            <a:r>
              <a:rPr lang="en-US" altLang="zh-CN" dirty="0"/>
              <a:t>3</a:t>
            </a:r>
            <a:r>
              <a:rPr lang="zh-CN" altLang="en-US" dirty="0"/>
              <a:t>点贡献</a:t>
            </a:r>
            <a:endParaRPr lang="en-US" altLang="zh-CN" dirty="0"/>
          </a:p>
          <a:p>
            <a:r>
              <a:rPr lang="en-US" altLang="zh-CN" dirty="0"/>
              <a:t>1.</a:t>
            </a:r>
          </a:p>
          <a:p>
            <a:r>
              <a:rPr lang="en-US" altLang="zh-CN" dirty="0"/>
              <a:t>2.</a:t>
            </a:r>
            <a:r>
              <a:rPr lang="zh-CN" altLang="en-US" dirty="0"/>
              <a:t>验证了该方法应用于甲骨文研究的可行性，为其它古文字数字化提供了有益的借鉴</a:t>
            </a:r>
            <a:endParaRPr lang="en-US" altLang="zh-CN" dirty="0"/>
          </a:p>
          <a:p>
            <a:r>
              <a:rPr lang="en-US" altLang="zh-CN" dirty="0"/>
              <a:t>3.</a:t>
            </a:r>
            <a:r>
              <a:rPr lang="zh-CN" altLang="en-US" dirty="0"/>
              <a:t>开发了一个系统原型，方便甲骨文研究者或爱好者研究或学习。</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22</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展望</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2024/10/12</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AutoShape 3"/>
          <p:cNvSpPr/>
          <p:nvPr/>
        </p:nvSpPr>
        <p:spPr>
          <a:xfrm>
            <a:off x="1043632" y="1558004"/>
            <a:ext cx="8572780" cy="1513522"/>
          </a:xfrm>
          <a:prstGeom prst="roundRect">
            <a:avLst>
              <a:gd name="adj" fmla="val 16667"/>
            </a:avLst>
          </a:prstGeom>
          <a:solidFill>
            <a:schemeClr val="lt2">
              <a:alpha val="80000"/>
            </a:schemeClr>
          </a:solidFill>
        </p:spPr>
      </p:sp>
      <p:sp>
        <p:nvSpPr>
          <p:cNvPr id="22" name="AutoShape 4"/>
          <p:cNvSpPr/>
          <p:nvPr/>
        </p:nvSpPr>
        <p:spPr>
          <a:xfrm rot="1800000">
            <a:off x="644958" y="1963388"/>
            <a:ext cx="808893" cy="701803"/>
          </a:xfrm>
          <a:prstGeom prst="hexagon">
            <a:avLst>
              <a:gd name="adj" fmla="val 28663"/>
              <a:gd name="vf" fmla="val 115470"/>
            </a:avLst>
          </a:prstGeom>
          <a:solidFill>
            <a:schemeClr val="accent1">
              <a:alpha val="100000"/>
            </a:schemeClr>
          </a:solidFill>
        </p:spPr>
      </p:sp>
      <p:sp>
        <p:nvSpPr>
          <p:cNvPr id="23" name="AutoShape 5"/>
          <p:cNvSpPr/>
          <p:nvPr/>
        </p:nvSpPr>
        <p:spPr>
          <a:xfrm>
            <a:off x="519875" y="1983537"/>
            <a:ext cx="1059059" cy="661505"/>
          </a:xfrm>
          <a:prstGeom prst="rect">
            <a:avLst/>
          </a:prstGeom>
          <a:noFill/>
        </p:spPr>
        <p:txBody>
          <a:bodyPr vert="horz" wrap="square" lIns="95250" tIns="47625" rIns="95250" bIns="47625" rtlCol="0" anchor="ctr" anchorCtr="1">
            <a:noAutofit/>
          </a:bodyPr>
          <a:lstStyle/>
          <a:p>
            <a:pPr algn="ctr">
              <a:spcBef>
                <a:spcPts val="375"/>
              </a:spcBef>
              <a:defRPr/>
            </a:pPr>
            <a:r>
              <a:rPr lang="en-US" sz="27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01</a:t>
            </a:r>
            <a:endParaRPr lang="en-US" sz="1100"/>
          </a:p>
        </p:txBody>
      </p:sp>
      <p:sp>
        <p:nvSpPr>
          <p:cNvPr id="24" name="TextBox 6"/>
          <p:cNvSpPr txBox="1"/>
          <p:nvPr/>
        </p:nvSpPr>
        <p:spPr>
          <a:xfrm>
            <a:off x="1839654" y="2145030"/>
            <a:ext cx="7409867" cy="868915"/>
          </a:xfrm>
          <a:prstGeom prst="rect">
            <a:avLst/>
          </a:prstGeom>
        </p:spPr>
        <p:txBody>
          <a:bodyPr vert="horz" wrap="square" lIns="0" tIns="0" rIns="0" bIns="0" rtlCol="0" anchor="t" anchorCtr="0">
            <a:noAutofit/>
          </a:bodyPr>
          <a:lstStyle/>
          <a:p>
            <a:pPr>
              <a:lnSpc>
                <a:spcPct val="140000"/>
              </a:lnSpc>
            </a:pPr>
            <a:r>
              <a:rPr lang="en-US" dirty="0" err="1">
                <a:solidFill>
                  <a:schemeClr val="dk1">
                    <a:alpha val="100000"/>
                  </a:schemeClr>
                </a:solidFill>
                <a:latin typeface="微软雅黑" panose="020B0503020204020204" pitchFamily="34" charset="-122"/>
                <a:ea typeface="微软雅黑" panose="020B0503020204020204" pitchFamily="34" charset="-122"/>
              </a:rPr>
              <a:t>进一步探索基于向量数据库的甲骨文图像检索的其他影响因素，如图像质量、数据集大小等</a:t>
            </a:r>
            <a:r>
              <a:rPr lang="en-US" dirty="0">
                <a:solidFill>
                  <a:schemeClr val="dk1">
                    <a:alpha val="100000"/>
                  </a:schemeClr>
                </a:solidFill>
                <a:latin typeface="微软雅黑" panose="020B0503020204020204" pitchFamily="34" charset="-122"/>
                <a:ea typeface="微软雅黑" panose="020B0503020204020204" pitchFamily="34" charset="-122"/>
              </a:rPr>
              <a:t>。</a:t>
            </a:r>
          </a:p>
        </p:txBody>
      </p:sp>
      <p:sp>
        <p:nvSpPr>
          <p:cNvPr id="25" name="TextBox 15"/>
          <p:cNvSpPr txBox="1"/>
          <p:nvPr/>
        </p:nvSpPr>
        <p:spPr>
          <a:xfrm>
            <a:off x="1835843" y="1723773"/>
            <a:ext cx="3143250" cy="342900"/>
          </a:xfrm>
          <a:prstGeom prst="rect">
            <a:avLst/>
          </a:prstGeom>
        </p:spPr>
        <p:txBody>
          <a:bodyPr vert="horz" wrap="square" lIns="0" tIns="0" rIns="0" bIns="0" rtlCol="0" anchor="ctr" anchorCtr="0">
            <a:noAutofit/>
          </a:bodyPr>
          <a:lstStyle/>
          <a:p>
            <a:pPr>
              <a:lnSpc>
                <a:spcPct val="100000"/>
              </a:lnSpc>
              <a:spcBef>
                <a:spcPts val="375"/>
              </a:spcBef>
            </a:pPr>
            <a:r>
              <a:rPr lang="en-US" sz="2100" b="1" dirty="0" err="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深入研究</a:t>
            </a:r>
            <a:r>
              <a:rPr lang="zh-CN" altLang="en-US" sz="21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探索</a:t>
            </a:r>
            <a:endParaRPr lang="en-US" sz="21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AutoShape 7"/>
          <p:cNvSpPr/>
          <p:nvPr/>
        </p:nvSpPr>
        <p:spPr>
          <a:xfrm>
            <a:off x="2159565" y="3291252"/>
            <a:ext cx="8572780" cy="1513522"/>
          </a:xfrm>
          <a:prstGeom prst="roundRect">
            <a:avLst>
              <a:gd name="adj" fmla="val 16667"/>
            </a:avLst>
          </a:prstGeom>
          <a:solidFill>
            <a:schemeClr val="lt2">
              <a:alpha val="80000"/>
            </a:schemeClr>
          </a:solidFill>
        </p:spPr>
      </p:sp>
      <p:sp>
        <p:nvSpPr>
          <p:cNvPr id="27" name="TextBox 8"/>
          <p:cNvSpPr txBox="1"/>
          <p:nvPr/>
        </p:nvSpPr>
        <p:spPr>
          <a:xfrm>
            <a:off x="3011101" y="3888105"/>
            <a:ext cx="7409867" cy="868915"/>
          </a:xfrm>
          <a:prstGeom prst="rect">
            <a:avLst/>
          </a:prstGeom>
        </p:spPr>
        <p:txBody>
          <a:bodyPr vert="horz" wrap="square" lIns="0" tIns="0" rIns="0" bIns="0" rtlCol="0" anchor="t" anchorCtr="0">
            <a:noAutofit/>
          </a:bodyPr>
          <a:lstStyle/>
          <a:p>
            <a:pPr>
              <a:lnSpc>
                <a:spcPct val="140000"/>
              </a:lnSpc>
            </a:pPr>
            <a:r>
              <a:rPr lang="en-US" dirty="0">
                <a:solidFill>
                  <a:schemeClr val="dk1">
                    <a:alpha val="100000"/>
                  </a:schemeClr>
                </a:solidFill>
                <a:latin typeface="微软雅黑" panose="020B0503020204020204" pitchFamily="34" charset="-122"/>
                <a:ea typeface="微软雅黑" panose="020B0503020204020204" pitchFamily="34" charset="-122"/>
              </a:rPr>
              <a:t>尝试使用其他优化算法来提高ResNet-50框架和Milvus向量数据库的检索性能。</a:t>
            </a:r>
          </a:p>
        </p:txBody>
      </p:sp>
      <p:sp>
        <p:nvSpPr>
          <p:cNvPr id="28" name="AutoShape 11"/>
          <p:cNvSpPr/>
          <p:nvPr/>
        </p:nvSpPr>
        <p:spPr>
          <a:xfrm rot="1800000">
            <a:off x="1730824" y="3697112"/>
            <a:ext cx="808893" cy="701803"/>
          </a:xfrm>
          <a:prstGeom prst="hexagon">
            <a:avLst>
              <a:gd name="adj" fmla="val 28663"/>
              <a:gd name="vf" fmla="val 115470"/>
            </a:avLst>
          </a:prstGeom>
          <a:solidFill>
            <a:schemeClr val="accent1">
              <a:alpha val="100000"/>
            </a:schemeClr>
          </a:solidFill>
        </p:spPr>
      </p:sp>
      <p:sp>
        <p:nvSpPr>
          <p:cNvPr id="29" name="AutoShape 12"/>
          <p:cNvSpPr/>
          <p:nvPr/>
        </p:nvSpPr>
        <p:spPr>
          <a:xfrm>
            <a:off x="1605741" y="3717260"/>
            <a:ext cx="1059059" cy="661505"/>
          </a:xfrm>
          <a:prstGeom prst="rect">
            <a:avLst/>
          </a:prstGeom>
          <a:noFill/>
        </p:spPr>
        <p:txBody>
          <a:bodyPr vert="horz" wrap="square" lIns="95250" tIns="47625" rIns="95250" bIns="47625" rtlCol="0" anchor="ctr" anchorCtr="1">
            <a:noAutofit/>
          </a:bodyPr>
          <a:lstStyle/>
          <a:p>
            <a:pPr algn="ctr">
              <a:spcBef>
                <a:spcPts val="375"/>
              </a:spcBef>
              <a:defRPr/>
            </a:pPr>
            <a:r>
              <a:rPr lang="en-US" sz="27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02</a:t>
            </a:r>
            <a:endParaRPr lang="en-US" sz="1100"/>
          </a:p>
        </p:txBody>
      </p:sp>
      <p:sp>
        <p:nvSpPr>
          <p:cNvPr id="30" name="TextBox 16"/>
          <p:cNvSpPr txBox="1"/>
          <p:nvPr/>
        </p:nvSpPr>
        <p:spPr>
          <a:xfrm>
            <a:off x="3011101" y="3465700"/>
            <a:ext cx="3143250" cy="342900"/>
          </a:xfrm>
          <a:prstGeom prst="rect">
            <a:avLst/>
          </a:prstGeom>
        </p:spPr>
        <p:txBody>
          <a:bodyPr vert="horz" wrap="square" lIns="0" tIns="0" rIns="0" bIns="0" rtlCol="0" anchor="ctr" anchorCtr="0">
            <a:noAutofit/>
          </a:bodyPr>
          <a:lstStyle/>
          <a:p>
            <a:pPr>
              <a:lnSpc>
                <a:spcPct val="100000"/>
              </a:lnSpc>
              <a:spcBef>
                <a:spcPts val="375"/>
              </a:spcBef>
            </a:pPr>
            <a:r>
              <a:rPr lang="en-US" sz="2100" b="1" dirty="0" err="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算法</a:t>
            </a:r>
            <a:r>
              <a:rPr lang="zh-CN" altLang="en-US" sz="21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性能</a:t>
            </a:r>
            <a:r>
              <a:rPr lang="en-US" altLang="zh-CN" sz="2100" b="1" dirty="0" err="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优化</a:t>
            </a:r>
            <a:endParaRPr lang="en-US" sz="21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AutoShape 9"/>
          <p:cNvSpPr/>
          <p:nvPr/>
        </p:nvSpPr>
        <p:spPr>
          <a:xfrm>
            <a:off x="3275499" y="4988243"/>
            <a:ext cx="8572780" cy="1513522"/>
          </a:xfrm>
          <a:prstGeom prst="roundRect">
            <a:avLst>
              <a:gd name="adj" fmla="val 16667"/>
            </a:avLst>
          </a:prstGeom>
          <a:solidFill>
            <a:schemeClr val="lt2">
              <a:alpha val="80000"/>
            </a:schemeClr>
          </a:solidFill>
        </p:spPr>
      </p:sp>
      <p:sp>
        <p:nvSpPr>
          <p:cNvPr id="32" name="TextBox 10"/>
          <p:cNvSpPr txBox="1"/>
          <p:nvPr/>
        </p:nvSpPr>
        <p:spPr>
          <a:xfrm>
            <a:off x="4071520" y="5572125"/>
            <a:ext cx="7409867" cy="868915"/>
          </a:xfrm>
          <a:prstGeom prst="rect">
            <a:avLst/>
          </a:prstGeom>
        </p:spPr>
        <p:txBody>
          <a:bodyPr vert="horz" wrap="square" lIns="0" tIns="0" rIns="0" bIns="0" rtlCol="0" anchor="t" anchorCtr="0">
            <a:noAutofit/>
          </a:bodyPr>
          <a:lstStyle/>
          <a:p>
            <a:pPr>
              <a:lnSpc>
                <a:spcPct val="140000"/>
              </a:lnSpc>
              <a:buClrTx/>
              <a:buSzTx/>
              <a:buFontTx/>
            </a:pPr>
            <a:r>
              <a:rPr lang="en-US" dirty="0" err="1">
                <a:solidFill>
                  <a:schemeClr val="dk1">
                    <a:alpha val="100000"/>
                  </a:schemeClr>
                </a:solidFill>
                <a:latin typeface="微软雅黑" panose="020B0503020204020204" pitchFamily="34" charset="-122"/>
                <a:ea typeface="微软雅黑" panose="020B0503020204020204" pitchFamily="34" charset="-122"/>
              </a:rPr>
              <a:t>将基于向量数据库的甲骨文图像检索应用到实际场景中，如文化遗产</a:t>
            </a:r>
            <a:r>
              <a:rPr lang="zh-CN" altLang="en-US" dirty="0">
                <a:solidFill>
                  <a:schemeClr val="dk1">
                    <a:alpha val="100000"/>
                  </a:schemeClr>
                </a:solidFill>
                <a:latin typeface="微软雅黑" panose="020B0503020204020204" pitchFamily="34" charset="-122"/>
                <a:ea typeface="微软雅黑" panose="020B0503020204020204" pitchFamily="34" charset="-122"/>
              </a:rPr>
              <a:t>活化利用</a:t>
            </a:r>
            <a:r>
              <a:rPr lang="en-US" dirty="0">
                <a:solidFill>
                  <a:schemeClr val="dk1">
                    <a:alpha val="100000"/>
                  </a:schemeClr>
                </a:solidFill>
                <a:latin typeface="微软雅黑" panose="020B0503020204020204" pitchFamily="34" charset="-122"/>
                <a:ea typeface="微软雅黑" panose="020B0503020204020204" pitchFamily="34" charset="-122"/>
              </a:rPr>
              <a:t>、</a:t>
            </a:r>
            <a:r>
              <a:rPr lang="zh-CN" altLang="en-US" dirty="0">
                <a:solidFill>
                  <a:schemeClr val="dk1">
                    <a:alpha val="100000"/>
                  </a:schemeClr>
                </a:solidFill>
                <a:latin typeface="微软雅黑" panose="020B0503020204020204" pitchFamily="34" charset="-122"/>
                <a:ea typeface="微软雅黑" panose="020B0503020204020204" pitchFamily="34" charset="-122"/>
              </a:rPr>
              <a:t>古籍数字化修复</a:t>
            </a:r>
            <a:r>
              <a:rPr lang="en-US" dirty="0">
                <a:solidFill>
                  <a:schemeClr val="dk1">
                    <a:alpha val="100000"/>
                  </a:schemeClr>
                </a:solidFill>
                <a:latin typeface="微软雅黑" panose="020B0503020204020204" pitchFamily="34" charset="-122"/>
                <a:ea typeface="微软雅黑" panose="020B0503020204020204" pitchFamily="34" charset="-122"/>
              </a:rPr>
              <a:t>等。</a:t>
            </a:r>
          </a:p>
        </p:txBody>
      </p:sp>
      <p:sp>
        <p:nvSpPr>
          <p:cNvPr id="33" name="AutoShape 13"/>
          <p:cNvSpPr/>
          <p:nvPr/>
        </p:nvSpPr>
        <p:spPr>
          <a:xfrm rot="1800000">
            <a:off x="2866220" y="5394102"/>
            <a:ext cx="808893" cy="701803"/>
          </a:xfrm>
          <a:prstGeom prst="hexagon">
            <a:avLst>
              <a:gd name="adj" fmla="val 28663"/>
              <a:gd name="vf" fmla="val 115470"/>
            </a:avLst>
          </a:prstGeom>
          <a:solidFill>
            <a:schemeClr val="accent1">
              <a:alpha val="100000"/>
            </a:schemeClr>
          </a:solidFill>
        </p:spPr>
      </p:sp>
      <p:sp>
        <p:nvSpPr>
          <p:cNvPr id="34" name="AutoShape 14"/>
          <p:cNvSpPr/>
          <p:nvPr/>
        </p:nvSpPr>
        <p:spPr>
          <a:xfrm>
            <a:off x="2741137" y="5414251"/>
            <a:ext cx="1059059" cy="661505"/>
          </a:xfrm>
          <a:prstGeom prst="rect">
            <a:avLst/>
          </a:prstGeom>
          <a:noFill/>
        </p:spPr>
        <p:txBody>
          <a:bodyPr vert="horz" wrap="square" lIns="95250" tIns="47625" rIns="95250" bIns="47625" rtlCol="0" anchor="ctr" anchorCtr="1">
            <a:noAutofit/>
          </a:bodyPr>
          <a:lstStyle/>
          <a:p>
            <a:pPr algn="ctr">
              <a:spcBef>
                <a:spcPts val="375"/>
              </a:spcBef>
              <a:defRPr/>
            </a:pPr>
            <a:r>
              <a:rPr lang="en-US" sz="27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03</a:t>
            </a:r>
            <a:endParaRPr lang="en-US" sz="1100"/>
          </a:p>
        </p:txBody>
      </p:sp>
      <p:sp>
        <p:nvSpPr>
          <p:cNvPr id="35" name="TextBox 17"/>
          <p:cNvSpPr txBox="1"/>
          <p:nvPr/>
        </p:nvSpPr>
        <p:spPr>
          <a:xfrm>
            <a:off x="4071520" y="5174021"/>
            <a:ext cx="3143250" cy="342900"/>
          </a:xfrm>
          <a:prstGeom prst="rect">
            <a:avLst/>
          </a:prstGeom>
        </p:spPr>
        <p:txBody>
          <a:bodyPr vert="horz" wrap="square" lIns="0" tIns="0" rIns="0" bIns="0" rtlCol="0" anchor="ctr" anchorCtr="0">
            <a:noAutofit/>
          </a:bodyPr>
          <a:lstStyle/>
          <a:p>
            <a:pPr>
              <a:lnSpc>
                <a:spcPct val="100000"/>
              </a:lnSpc>
              <a:spcBef>
                <a:spcPts val="375"/>
              </a:spcBef>
            </a:pPr>
            <a:r>
              <a:rPr lang="zh-CN" altLang="en-US" sz="21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古籍活化利用</a:t>
            </a:r>
            <a:endParaRPr lang="en-US" sz="21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23</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Arial" panose="020B0604020202020204" pitchFamily="34" charset="0"/>
              </a:rPr>
              <a:t>古籍活化利用</a:t>
            </a: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2024/10/12</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TextBox 3"/>
          <p:cNvSpPr txBox="1"/>
          <p:nvPr>
            <p:custDataLst>
              <p:tags r:id="rId1"/>
            </p:custDataLst>
          </p:nvPr>
        </p:nvSpPr>
        <p:spPr>
          <a:xfrm>
            <a:off x="5562187" y="4881292"/>
            <a:ext cx="6000750" cy="711336"/>
          </a:xfrm>
          <a:prstGeom prst="rect">
            <a:avLst/>
          </a:prstGeom>
        </p:spPr>
        <p:txBody>
          <a:bodyPr vert="horz" wrap="square" lIns="123825" tIns="123825" rIns="57150" bIns="123825" rtlCol="0" anchor="b" anchorCtr="0">
            <a:noAutofit/>
          </a:bodyPr>
          <a:lstStyle/>
          <a:p>
            <a:pPr>
              <a:lnSpc>
                <a:spcPct val="120000"/>
              </a:lnSpc>
            </a:pPr>
            <a:r>
              <a:rPr lang="zh-CN" alt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促进学科交叉融合</a:t>
            </a:r>
            <a:endParaRPr 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4"/>
          <p:cNvSpPr txBox="1"/>
          <p:nvPr>
            <p:custDataLst>
              <p:tags r:id="rId2"/>
            </p:custDataLst>
          </p:nvPr>
        </p:nvSpPr>
        <p:spPr>
          <a:xfrm>
            <a:off x="5267801" y="5523753"/>
            <a:ext cx="6477000" cy="914400"/>
          </a:xfrm>
          <a:prstGeom prst="rect">
            <a:avLst/>
          </a:prstGeom>
        </p:spPr>
        <p:txBody>
          <a:bodyPr vert="horz" wrap="square" lIns="0" tIns="0" rIns="0" bIns="0" rtlCol="0" anchor="t" anchorCtr="0">
            <a:noAutofit/>
          </a:bodyPr>
          <a:lstStyle/>
          <a:p>
            <a:pPr>
              <a:lnSpc>
                <a:spcPct val="140000"/>
              </a:lnSpc>
            </a:pPr>
            <a:r>
              <a:rPr lang="zh-CN" altLang="en-US" dirty="0">
                <a:solidFill>
                  <a:schemeClr val="dk1">
                    <a:alpha val="100000"/>
                  </a:schemeClr>
                </a:solidFill>
                <a:latin typeface="微软雅黑" panose="020B0503020204020204" pitchFamily="34" charset="-122"/>
                <a:ea typeface="微软雅黑" panose="020B0503020204020204" pitchFamily="34" charset="-122"/>
              </a:rPr>
              <a:t>计算机应用、历史学、古文字学、物理、化学等多学科。</a:t>
            </a:r>
            <a:endParaRPr lang="en-US" dirty="0">
              <a:solidFill>
                <a:schemeClr val="dk1">
                  <a:alpha val="100000"/>
                </a:schemeClr>
              </a:solidFill>
              <a:latin typeface="微软雅黑" panose="020B0503020204020204" pitchFamily="34" charset="-122"/>
              <a:ea typeface="微软雅黑" panose="020B0503020204020204" pitchFamily="34" charset="-122"/>
            </a:endParaRPr>
          </a:p>
        </p:txBody>
      </p:sp>
      <p:sp>
        <p:nvSpPr>
          <p:cNvPr id="9" name="AutoShape 5"/>
          <p:cNvSpPr/>
          <p:nvPr>
            <p:custDataLst>
              <p:tags r:id="rId3"/>
            </p:custDataLst>
          </p:nvPr>
        </p:nvSpPr>
        <p:spPr>
          <a:xfrm>
            <a:off x="5267801" y="1835975"/>
            <a:ext cx="238125" cy="238125"/>
          </a:xfrm>
          <a:prstGeom prst="ellipse">
            <a:avLst/>
          </a:prstGeom>
          <a:solidFill>
            <a:schemeClr val="accent1">
              <a:alpha val="100000"/>
            </a:schemeClr>
          </a:solidFill>
        </p:spPr>
      </p:sp>
      <p:sp>
        <p:nvSpPr>
          <p:cNvPr id="10" name="TextBox 6"/>
          <p:cNvSpPr txBox="1"/>
          <p:nvPr>
            <p:custDataLst>
              <p:tags r:id="rId4"/>
            </p:custDataLst>
          </p:nvPr>
        </p:nvSpPr>
        <p:spPr>
          <a:xfrm>
            <a:off x="5562187" y="1621998"/>
            <a:ext cx="6000750" cy="666079"/>
          </a:xfrm>
          <a:prstGeom prst="rect">
            <a:avLst/>
          </a:prstGeom>
        </p:spPr>
        <p:txBody>
          <a:bodyPr vert="horz" wrap="square" lIns="123825" tIns="123825" rIns="57150" bIns="123825" rtlCol="0" anchor="b" anchorCtr="0">
            <a:noAutofit/>
          </a:bodyPr>
          <a:lstStyle/>
          <a:p>
            <a:pPr>
              <a:lnSpc>
                <a:spcPct val="120000"/>
              </a:lnSpc>
            </a:pPr>
            <a:r>
              <a:rPr lang="en-US" sz="2400" b="1" dirty="0" err="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文化遗产保护</a:t>
            </a:r>
            <a:endParaRPr 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TextBox 7"/>
          <p:cNvSpPr txBox="1"/>
          <p:nvPr>
            <p:custDataLst>
              <p:tags r:id="rId5"/>
            </p:custDataLst>
          </p:nvPr>
        </p:nvSpPr>
        <p:spPr>
          <a:xfrm>
            <a:off x="5267801" y="2234038"/>
            <a:ext cx="6477000" cy="914400"/>
          </a:xfrm>
          <a:prstGeom prst="rect">
            <a:avLst/>
          </a:prstGeom>
        </p:spPr>
        <p:txBody>
          <a:bodyPr vert="horz" wrap="square" lIns="0" tIns="0" rIns="0" bIns="0" rtlCol="0" anchor="t" anchorCtr="0">
            <a:noAutofit/>
          </a:bodyPr>
          <a:lstStyle/>
          <a:p>
            <a:pPr>
              <a:lnSpc>
                <a:spcPct val="140000"/>
              </a:lnSpc>
            </a:pPr>
            <a:r>
              <a:rPr lang="zh-CN" altLang="en-US" dirty="0">
                <a:solidFill>
                  <a:schemeClr val="dk1">
                    <a:alpha val="100000"/>
                  </a:schemeClr>
                </a:solidFill>
                <a:latin typeface="微软雅黑" panose="020B0503020204020204" pitchFamily="34" charset="-122"/>
                <a:ea typeface="微软雅黑" panose="020B0503020204020204" pitchFamily="34" charset="-122"/>
              </a:rPr>
              <a:t>该方法</a:t>
            </a:r>
            <a:r>
              <a:rPr lang="en-US" dirty="0" err="1">
                <a:solidFill>
                  <a:schemeClr val="dk1">
                    <a:alpha val="100000"/>
                  </a:schemeClr>
                </a:solidFill>
                <a:latin typeface="微软雅黑" panose="020B0503020204020204" pitchFamily="34" charset="-122"/>
                <a:ea typeface="微软雅黑" panose="020B0503020204020204" pitchFamily="34" charset="-122"/>
              </a:rPr>
              <a:t>可以更好地保护和传承文化遗产</a:t>
            </a:r>
            <a:r>
              <a:rPr lang="en-US" dirty="0">
                <a:solidFill>
                  <a:schemeClr val="dk1">
                    <a:alpha val="100000"/>
                  </a:schemeClr>
                </a:solidFill>
                <a:latin typeface="微软雅黑" panose="020B0503020204020204" pitchFamily="34" charset="-122"/>
                <a:ea typeface="微软雅黑" panose="020B0503020204020204" pitchFamily="34" charset="-122"/>
              </a:rPr>
              <a:t>，</a:t>
            </a:r>
            <a:r>
              <a:rPr lang="zh-CN" altLang="en-US" dirty="0">
                <a:solidFill>
                  <a:schemeClr val="dk1">
                    <a:alpha val="100000"/>
                  </a:schemeClr>
                </a:solidFill>
                <a:latin typeface="微软雅黑" panose="020B0503020204020204" pitchFamily="34" charset="-122"/>
                <a:ea typeface="微软雅黑" panose="020B0503020204020204" pitchFamily="34" charset="-122"/>
              </a:rPr>
              <a:t>提高文化自信。</a:t>
            </a:r>
            <a:endParaRPr lang="en-US" dirty="0">
              <a:solidFill>
                <a:schemeClr val="dk1">
                  <a:alpha val="100000"/>
                </a:schemeClr>
              </a:solidFill>
              <a:latin typeface="微软雅黑" panose="020B0503020204020204" pitchFamily="34" charset="-122"/>
              <a:ea typeface="微软雅黑" panose="020B0503020204020204" pitchFamily="34" charset="-122"/>
            </a:endParaRPr>
          </a:p>
        </p:txBody>
      </p:sp>
      <p:sp>
        <p:nvSpPr>
          <p:cNvPr id="12" name="TextBox 8"/>
          <p:cNvSpPr txBox="1"/>
          <p:nvPr>
            <p:custDataLst>
              <p:tags r:id="rId6"/>
            </p:custDataLst>
          </p:nvPr>
        </p:nvSpPr>
        <p:spPr>
          <a:xfrm>
            <a:off x="5562187" y="3262274"/>
            <a:ext cx="6000750" cy="697555"/>
          </a:xfrm>
          <a:prstGeom prst="rect">
            <a:avLst/>
          </a:prstGeom>
        </p:spPr>
        <p:txBody>
          <a:bodyPr vert="horz" wrap="square" lIns="123825" tIns="123825" rIns="57150" bIns="123825" rtlCol="0" anchor="b" anchorCtr="0">
            <a:noAutofit/>
          </a:bodyPr>
          <a:lstStyle/>
          <a:p>
            <a:pPr>
              <a:lnSpc>
                <a:spcPct val="120000"/>
              </a:lnSpc>
            </a:pPr>
            <a:r>
              <a:rPr lang="zh-CN" alt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传承与弘扬中华优秀传统文化</a:t>
            </a:r>
            <a:endParaRPr 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TextBox 9"/>
          <p:cNvSpPr txBox="1"/>
          <p:nvPr>
            <p:custDataLst>
              <p:tags r:id="rId7"/>
            </p:custDataLst>
          </p:nvPr>
        </p:nvSpPr>
        <p:spPr>
          <a:xfrm>
            <a:off x="5267801" y="3896612"/>
            <a:ext cx="6477000" cy="914400"/>
          </a:xfrm>
          <a:prstGeom prst="rect">
            <a:avLst/>
          </a:prstGeom>
        </p:spPr>
        <p:txBody>
          <a:bodyPr vert="horz" wrap="square" lIns="0" tIns="0" rIns="0" bIns="0" rtlCol="0" anchor="t" anchorCtr="0">
            <a:noAutofit/>
          </a:bodyPr>
          <a:lstStyle/>
          <a:p>
            <a:pPr>
              <a:lnSpc>
                <a:spcPct val="140000"/>
              </a:lnSpc>
            </a:pPr>
            <a:r>
              <a:rPr lang="zh-CN" altLang="en-US" dirty="0">
                <a:solidFill>
                  <a:schemeClr val="dk1">
                    <a:alpha val="100000"/>
                  </a:schemeClr>
                </a:solidFill>
                <a:latin typeface="微软雅黑" panose="020B0503020204020204" pitchFamily="34" charset="-122"/>
                <a:ea typeface="微软雅黑" panose="020B0503020204020204" pitchFamily="34" charset="-122"/>
              </a:rPr>
              <a:t>站在古籍数字化角度。。。</a:t>
            </a:r>
            <a:endParaRPr lang="en-US" dirty="0">
              <a:solidFill>
                <a:schemeClr val="dk1">
                  <a:alpha val="100000"/>
                </a:schemeClr>
              </a:solidFill>
              <a:latin typeface="微软雅黑" panose="020B0503020204020204" pitchFamily="34" charset="-122"/>
              <a:ea typeface="微软雅黑" panose="020B0503020204020204" pitchFamily="34" charset="-122"/>
            </a:endParaRPr>
          </a:p>
        </p:txBody>
      </p:sp>
      <p:sp>
        <p:nvSpPr>
          <p:cNvPr id="14" name="AutoShape 11"/>
          <p:cNvSpPr/>
          <p:nvPr>
            <p:custDataLst>
              <p:tags r:id="rId8"/>
            </p:custDataLst>
          </p:nvPr>
        </p:nvSpPr>
        <p:spPr>
          <a:xfrm>
            <a:off x="5267801" y="3491989"/>
            <a:ext cx="238125" cy="238125"/>
          </a:xfrm>
          <a:prstGeom prst="ellipse">
            <a:avLst/>
          </a:prstGeom>
          <a:solidFill>
            <a:schemeClr val="accent1">
              <a:alpha val="100000"/>
            </a:schemeClr>
          </a:solidFill>
        </p:spPr>
      </p:sp>
      <p:sp>
        <p:nvSpPr>
          <p:cNvPr id="15" name="AutoShape 12"/>
          <p:cNvSpPr/>
          <p:nvPr>
            <p:custDataLst>
              <p:tags r:id="rId9"/>
            </p:custDataLst>
          </p:nvPr>
        </p:nvSpPr>
        <p:spPr>
          <a:xfrm>
            <a:off x="5267801" y="5117897"/>
            <a:ext cx="238125" cy="238125"/>
          </a:xfrm>
          <a:prstGeom prst="ellipse">
            <a:avLst/>
          </a:prstGeom>
          <a:solidFill>
            <a:schemeClr val="accent1">
              <a:alpha val="100000"/>
            </a:schemeClr>
          </a:solidFill>
        </p:spPr>
      </p:sp>
      <p:pic>
        <p:nvPicPr>
          <p:cNvPr id="17" name="图片 16">
            <a:extLst>
              <a:ext uri="{FF2B5EF4-FFF2-40B4-BE49-F238E27FC236}">
                <a16:creationId xmlns:a16="http://schemas.microsoft.com/office/drawing/2014/main" id="{07EF2162-2B6F-49BF-82C4-9B93BA2BC4E0}"/>
              </a:ext>
            </a:extLst>
          </p:cNvPr>
          <p:cNvPicPr>
            <a:picLocks noChangeAspect="1"/>
          </p:cNvPicPr>
          <p:nvPr/>
        </p:nvPicPr>
        <p:blipFill rotWithShape="1">
          <a:blip r:embed="rId12">
            <a:extLst>
              <a:ext uri="{28A0092B-C50C-407E-A947-70E740481C1C}">
                <a14:useLocalDpi xmlns:a14="http://schemas.microsoft.com/office/drawing/2010/main" val="0"/>
              </a:ext>
            </a:extLst>
          </a:blip>
          <a:srcRect l="3492" t="32063" r="38703"/>
          <a:stretch/>
        </p:blipFill>
        <p:spPr>
          <a:xfrm>
            <a:off x="462700" y="2068767"/>
            <a:ext cx="4481300" cy="365569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24</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研究设想</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2024/10/12</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矩形: 圆角 5">
            <a:extLst>
              <a:ext uri="{FF2B5EF4-FFF2-40B4-BE49-F238E27FC236}">
                <a16:creationId xmlns:a16="http://schemas.microsoft.com/office/drawing/2014/main" id="{4639DC5C-F896-4B0B-83E5-CD3FC3B25752}"/>
              </a:ext>
            </a:extLst>
          </p:cNvPr>
          <p:cNvSpPr/>
          <p:nvPr/>
        </p:nvSpPr>
        <p:spPr>
          <a:xfrm>
            <a:off x="1955067" y="5394023"/>
            <a:ext cx="2743200" cy="792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dirty="0"/>
              <a:t>学科交叉深度融合</a:t>
            </a:r>
          </a:p>
        </p:txBody>
      </p:sp>
      <p:sp>
        <p:nvSpPr>
          <p:cNvPr id="36" name="矩形: 圆角 35">
            <a:extLst>
              <a:ext uri="{FF2B5EF4-FFF2-40B4-BE49-F238E27FC236}">
                <a16:creationId xmlns:a16="http://schemas.microsoft.com/office/drawing/2014/main" id="{A7E53A31-5C8B-4827-B424-3CE6C8942346}"/>
              </a:ext>
            </a:extLst>
          </p:cNvPr>
          <p:cNvSpPr/>
          <p:nvPr/>
        </p:nvSpPr>
        <p:spPr>
          <a:xfrm>
            <a:off x="7872065" y="5394023"/>
            <a:ext cx="2743200" cy="792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t>AI</a:t>
            </a:r>
            <a:r>
              <a:rPr lang="zh-CN" altLang="en-US" sz="2400" dirty="0"/>
              <a:t>助力绿色考古</a:t>
            </a:r>
          </a:p>
        </p:txBody>
      </p:sp>
      <p:grpSp>
        <p:nvGrpSpPr>
          <p:cNvPr id="37" name="组合 44">
            <a:extLst>
              <a:ext uri="{FF2B5EF4-FFF2-40B4-BE49-F238E27FC236}">
                <a16:creationId xmlns:a16="http://schemas.microsoft.com/office/drawing/2014/main" id="{EC81B73B-BBF1-4E5D-8B73-3BBA6266FC26}"/>
              </a:ext>
            </a:extLst>
          </p:cNvPr>
          <p:cNvGrpSpPr/>
          <p:nvPr/>
        </p:nvGrpSpPr>
        <p:grpSpPr>
          <a:xfrm>
            <a:off x="7426865" y="1125000"/>
            <a:ext cx="3493135" cy="4079875"/>
            <a:chOff x="10467" y="3120"/>
            <a:chExt cx="5503" cy="6424"/>
          </a:xfrm>
        </p:grpSpPr>
        <p:cxnSp>
          <p:nvCxnSpPr>
            <p:cNvPr id="38" name="直接连接符 37">
              <a:extLst>
                <a:ext uri="{FF2B5EF4-FFF2-40B4-BE49-F238E27FC236}">
                  <a16:creationId xmlns:a16="http://schemas.microsoft.com/office/drawing/2014/main" id="{EBBB1490-1F0A-49A9-B627-8B464956C53F}"/>
                </a:ext>
              </a:extLst>
            </p:cNvPr>
            <p:cNvCxnSpPr/>
            <p:nvPr/>
          </p:nvCxnSpPr>
          <p:spPr>
            <a:xfrm flipH="1">
              <a:off x="12323" y="3220"/>
              <a:ext cx="1100" cy="4314"/>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graphicFrame>
          <p:nvGraphicFramePr>
            <p:cNvPr id="39" name="对象 42">
              <a:extLst>
                <a:ext uri="{FF2B5EF4-FFF2-40B4-BE49-F238E27FC236}">
                  <a16:creationId xmlns:a16="http://schemas.microsoft.com/office/drawing/2014/main" id="{472C372E-50BD-4425-BDA3-D1B3E3685CA4}"/>
                </a:ext>
              </a:extLst>
            </p:cNvPr>
            <p:cNvGraphicFramePr/>
            <p:nvPr>
              <p:extLst>
                <p:ext uri="{D42A27DB-BD31-4B8C-83A1-F6EECF244321}">
                  <p14:modId xmlns:p14="http://schemas.microsoft.com/office/powerpoint/2010/main" val="1813515208"/>
                </p:ext>
              </p:extLst>
            </p:nvPr>
          </p:nvGraphicFramePr>
          <p:xfrm>
            <a:off x="11057" y="3120"/>
            <a:ext cx="4044" cy="3112"/>
          </p:xfrm>
          <a:graphic>
            <a:graphicData uri="http://schemas.openxmlformats.org/presentationml/2006/ole">
              <mc:AlternateContent xmlns:mc="http://schemas.openxmlformats.org/markup-compatibility/2006">
                <mc:Choice xmlns:v="urn:schemas-microsoft-com:vml" Requires="v">
                  <p:oleObj spid="_x0000_s2138" r:id="rId4" imgW="1866900" imgH="1314450" progId="Paint.Picture">
                    <p:embed/>
                  </p:oleObj>
                </mc:Choice>
                <mc:Fallback>
                  <p:oleObj r:id="rId4" imgW="1866900" imgH="1314450" progId="Paint.Picture">
                    <p:embed/>
                    <p:pic>
                      <p:nvPicPr>
                        <p:cNvPr id="29706" name="对象 42"/>
                        <p:cNvPicPr/>
                        <p:nvPr/>
                      </p:nvPicPr>
                      <p:blipFill>
                        <a:blip r:embed="rId5"/>
                        <a:stretch>
                          <a:fillRect/>
                        </a:stretch>
                      </p:blipFill>
                      <p:spPr>
                        <a:xfrm>
                          <a:off x="11057" y="3120"/>
                          <a:ext cx="4044" cy="3112"/>
                        </a:xfrm>
                        <a:prstGeom prst="rect">
                          <a:avLst/>
                        </a:prstGeom>
                        <a:noFill/>
                        <a:ln w="38100">
                          <a:noFill/>
                          <a:miter/>
                        </a:ln>
                      </p:spPr>
                    </p:pic>
                  </p:oleObj>
                </mc:Fallback>
              </mc:AlternateContent>
            </a:graphicData>
          </a:graphic>
        </p:graphicFrame>
        <p:pic>
          <p:nvPicPr>
            <p:cNvPr id="40" name="图片 8" descr="一张图">
              <a:extLst>
                <a:ext uri="{FF2B5EF4-FFF2-40B4-BE49-F238E27FC236}">
                  <a16:creationId xmlns:a16="http://schemas.microsoft.com/office/drawing/2014/main" id="{B85F18FE-6ADC-47EC-AED4-582C2E29D277}"/>
                </a:ext>
              </a:extLst>
            </p:cNvPr>
            <p:cNvPicPr>
              <a:picLocks noChangeAspect="1"/>
            </p:cNvPicPr>
            <p:nvPr/>
          </p:nvPicPr>
          <p:blipFill>
            <a:blip r:embed="rId6"/>
            <a:stretch>
              <a:fillRect/>
            </a:stretch>
          </p:blipFill>
          <p:spPr>
            <a:xfrm>
              <a:off x="10467" y="6622"/>
              <a:ext cx="5503" cy="2922"/>
            </a:xfrm>
            <a:prstGeom prst="rect">
              <a:avLst/>
            </a:prstGeom>
            <a:noFill/>
            <a:ln w="9525">
              <a:noFill/>
            </a:ln>
          </p:spPr>
        </p:pic>
        <p:cxnSp>
          <p:nvCxnSpPr>
            <p:cNvPr id="41" name="直接连接符 40">
              <a:extLst>
                <a:ext uri="{FF2B5EF4-FFF2-40B4-BE49-F238E27FC236}">
                  <a16:creationId xmlns:a16="http://schemas.microsoft.com/office/drawing/2014/main" id="{EDC8A988-5C64-4EB4-A192-A8F76BCF983A}"/>
                </a:ext>
              </a:extLst>
            </p:cNvPr>
            <p:cNvCxnSpPr/>
            <p:nvPr/>
          </p:nvCxnSpPr>
          <p:spPr>
            <a:xfrm flipH="1">
              <a:off x="10835" y="4380"/>
              <a:ext cx="475" cy="3229"/>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9F39A76F-12F9-4596-B74D-F4F64295214F}"/>
                </a:ext>
              </a:extLst>
            </p:cNvPr>
            <p:cNvCxnSpPr/>
            <p:nvPr/>
          </p:nvCxnSpPr>
          <p:spPr>
            <a:xfrm>
              <a:off x="13543" y="5942"/>
              <a:ext cx="328" cy="3572"/>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E5D9F560-C591-4C60-AABA-0CF2334AE46E}"/>
                </a:ext>
              </a:extLst>
            </p:cNvPr>
            <p:cNvCxnSpPr/>
            <p:nvPr/>
          </p:nvCxnSpPr>
          <p:spPr>
            <a:xfrm>
              <a:off x="15106" y="3755"/>
              <a:ext cx="655" cy="4434"/>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F48D7C9C-5E3C-46F2-BFA7-F6F85B56EF03}"/>
              </a:ext>
            </a:extLst>
          </p:cNvPr>
          <p:cNvGrpSpPr/>
          <p:nvPr/>
        </p:nvGrpSpPr>
        <p:grpSpPr>
          <a:xfrm>
            <a:off x="952782" y="1765440"/>
            <a:ext cx="5503218" cy="3043238"/>
            <a:chOff x="1272000" y="1701000"/>
            <a:chExt cx="5503218" cy="3043238"/>
          </a:xfrm>
        </p:grpSpPr>
        <p:grpSp>
          <p:nvGrpSpPr>
            <p:cNvPr id="44" name="组合 23">
              <a:extLst>
                <a:ext uri="{FF2B5EF4-FFF2-40B4-BE49-F238E27FC236}">
                  <a16:creationId xmlns:a16="http://schemas.microsoft.com/office/drawing/2014/main" id="{0CBB5055-56DF-49B7-B649-109C845C5C62}"/>
                </a:ext>
              </a:extLst>
            </p:cNvPr>
            <p:cNvGrpSpPr/>
            <p:nvPr/>
          </p:nvGrpSpPr>
          <p:grpSpPr>
            <a:xfrm>
              <a:off x="1272000" y="1773000"/>
              <a:ext cx="1537148" cy="2967131"/>
              <a:chOff x="8677" y="3033"/>
              <a:chExt cx="3848" cy="6530"/>
            </a:xfrm>
          </p:grpSpPr>
          <p:graphicFrame>
            <p:nvGraphicFramePr>
              <p:cNvPr id="45" name="对象 19">
                <a:extLst>
                  <a:ext uri="{FF2B5EF4-FFF2-40B4-BE49-F238E27FC236}">
                    <a16:creationId xmlns:a16="http://schemas.microsoft.com/office/drawing/2014/main" id="{3C0EF85F-2479-47A5-A2A5-643AF7C8B28B}"/>
                  </a:ext>
                </a:extLst>
              </p:cNvPr>
              <p:cNvGraphicFramePr/>
              <p:nvPr/>
            </p:nvGraphicFramePr>
            <p:xfrm>
              <a:off x="8677" y="3033"/>
              <a:ext cx="3848" cy="2714"/>
            </p:xfrm>
            <a:graphic>
              <a:graphicData uri="http://schemas.openxmlformats.org/presentationml/2006/ole">
                <mc:AlternateContent xmlns:mc="http://schemas.openxmlformats.org/markup-compatibility/2006">
                  <mc:Choice xmlns:v="urn:schemas-microsoft-com:vml" Requires="v">
                    <p:oleObj spid="_x0000_s2139" r:id="rId7" imgW="5324475" imgH="4133850" progId="Paint.Picture">
                      <p:embed/>
                    </p:oleObj>
                  </mc:Choice>
                  <mc:Fallback>
                    <p:oleObj r:id="rId7" imgW="5324475" imgH="4133850" progId="Paint.Picture">
                      <p:embed/>
                      <p:pic>
                        <p:nvPicPr>
                          <p:cNvPr id="28677" name="对象 19"/>
                          <p:cNvPicPr/>
                          <p:nvPr/>
                        </p:nvPicPr>
                        <p:blipFill>
                          <a:blip r:embed="rId8"/>
                          <a:stretch>
                            <a:fillRect/>
                          </a:stretch>
                        </p:blipFill>
                        <p:spPr>
                          <a:xfrm>
                            <a:off x="8677" y="3033"/>
                            <a:ext cx="3848" cy="2714"/>
                          </a:xfrm>
                          <a:prstGeom prst="rect">
                            <a:avLst/>
                          </a:prstGeom>
                          <a:noFill/>
                          <a:ln w="38100">
                            <a:noFill/>
                            <a:miter/>
                          </a:ln>
                        </p:spPr>
                      </p:pic>
                    </p:oleObj>
                  </mc:Fallback>
                </mc:AlternateContent>
              </a:graphicData>
            </a:graphic>
          </p:graphicFrame>
          <p:graphicFrame>
            <p:nvGraphicFramePr>
              <p:cNvPr id="46" name="对象 21">
                <a:extLst>
                  <a:ext uri="{FF2B5EF4-FFF2-40B4-BE49-F238E27FC236}">
                    <a16:creationId xmlns:a16="http://schemas.microsoft.com/office/drawing/2014/main" id="{1DD98B90-F6CB-49BC-A4EF-BE45A9E6F346}"/>
                  </a:ext>
                </a:extLst>
              </p:cNvPr>
              <p:cNvGraphicFramePr/>
              <p:nvPr/>
            </p:nvGraphicFramePr>
            <p:xfrm>
              <a:off x="8677" y="5719"/>
              <a:ext cx="3848" cy="3844"/>
            </p:xfrm>
            <a:graphic>
              <a:graphicData uri="http://schemas.openxmlformats.org/presentationml/2006/ole">
                <mc:AlternateContent xmlns:mc="http://schemas.openxmlformats.org/markup-compatibility/2006">
                  <mc:Choice xmlns:v="urn:schemas-microsoft-com:vml" Requires="v">
                    <p:oleObj spid="_x0000_s2140" r:id="rId9" imgW="4772025" imgH="5715000" progId="Paint.Picture">
                      <p:embed/>
                    </p:oleObj>
                  </mc:Choice>
                  <mc:Fallback>
                    <p:oleObj r:id="rId9" imgW="4772025" imgH="5715000" progId="Paint.Picture">
                      <p:embed/>
                      <p:pic>
                        <p:nvPicPr>
                          <p:cNvPr id="28678" name="对象 21"/>
                          <p:cNvPicPr/>
                          <p:nvPr/>
                        </p:nvPicPr>
                        <p:blipFill>
                          <a:blip r:embed="rId10"/>
                          <a:stretch>
                            <a:fillRect/>
                          </a:stretch>
                        </p:blipFill>
                        <p:spPr>
                          <a:xfrm>
                            <a:off x="8677" y="5719"/>
                            <a:ext cx="3848" cy="3844"/>
                          </a:xfrm>
                          <a:prstGeom prst="rect">
                            <a:avLst/>
                          </a:prstGeom>
                          <a:noFill/>
                          <a:ln w="38100">
                            <a:noFill/>
                            <a:miter/>
                          </a:ln>
                        </p:spPr>
                      </p:pic>
                    </p:oleObj>
                  </mc:Fallback>
                </mc:AlternateContent>
              </a:graphicData>
            </a:graphic>
          </p:graphicFrame>
        </p:grpSp>
        <p:pic>
          <p:nvPicPr>
            <p:cNvPr id="47" name="Picture 11" descr="C:\Users\Administrator\Desktop\甲骨微痕.jpg">
              <a:extLst>
                <a:ext uri="{FF2B5EF4-FFF2-40B4-BE49-F238E27FC236}">
                  <a16:creationId xmlns:a16="http://schemas.microsoft.com/office/drawing/2014/main" id="{D56BBA03-8C4D-4292-BE3F-BDE225D7A01D}"/>
                </a:ext>
              </a:extLst>
            </p:cNvPr>
            <p:cNvPicPr>
              <a:picLocks noChangeAspect="1"/>
            </p:cNvPicPr>
            <p:nvPr/>
          </p:nvPicPr>
          <p:blipFill>
            <a:blip r:embed="rId11"/>
            <a:stretch>
              <a:fillRect/>
            </a:stretch>
          </p:blipFill>
          <p:spPr>
            <a:xfrm>
              <a:off x="2815993" y="1701000"/>
              <a:ext cx="3959225" cy="3043238"/>
            </a:xfrm>
            <a:prstGeom prst="rect">
              <a:avLst/>
            </a:prstGeom>
            <a:noFill/>
            <a:ln w="9525">
              <a:noFill/>
            </a:ln>
          </p:spPr>
        </p:pic>
      </p:grpSp>
    </p:spTree>
    <p:extLst>
      <p:ext uri="{BB962C8B-B14F-4D97-AF65-F5344CB8AC3E}">
        <p14:creationId xmlns:p14="http://schemas.microsoft.com/office/powerpoint/2010/main" val="1863751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6C628F3-36B8-42E3-A7E2-45BFC8FD9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1" y="0"/>
            <a:ext cx="12192000" cy="6858000"/>
          </a:xfrm>
          <a:prstGeom prst="rect">
            <a:avLst/>
          </a:prstGeom>
        </p:spPr>
      </p:pic>
      <p:sp>
        <p:nvSpPr>
          <p:cNvPr id="7" name="文本框 6">
            <a:extLst>
              <a:ext uri="{FF2B5EF4-FFF2-40B4-BE49-F238E27FC236}">
                <a16:creationId xmlns:a16="http://schemas.microsoft.com/office/drawing/2014/main" id="{01F1AE50-5C71-4F42-A6CC-82A2C66C9217}"/>
              </a:ext>
            </a:extLst>
          </p:cNvPr>
          <p:cNvSpPr txBox="1"/>
          <p:nvPr/>
        </p:nvSpPr>
        <p:spPr>
          <a:xfrm>
            <a:off x="194843" y="1411553"/>
            <a:ext cx="7658653" cy="1654400"/>
          </a:xfrm>
          <a:prstGeom prst="rect">
            <a:avLst/>
          </a:prstGeom>
          <a:noFill/>
          <a:ln w="28575">
            <a:noFill/>
          </a:ln>
          <a:effectLst/>
        </p:spPr>
        <p:txBody>
          <a:bodyPr wrap="square" lIns="108000" tIns="108000" rIns="108000" bIns="108000" rtlCol="0">
            <a:spAutoFit/>
          </a:bodyPr>
          <a:lstStyle/>
          <a:p>
            <a:pPr marL="285750" lvl="0" indent="-285750">
              <a:spcBef>
                <a:spcPts val="400"/>
              </a:spcBef>
              <a:spcAft>
                <a:spcPts val="400"/>
              </a:spcAft>
              <a:buFont typeface="Arial" panose="020B0604020202020204" pitchFamily="34" charset="0"/>
              <a:buChar char="•"/>
            </a:pPr>
            <a:r>
              <a:rPr lang="zh-CN" altLang="en-US" sz="1600" b="1" dirty="0">
                <a:solidFill>
                  <a:srgbClr val="70AD47">
                    <a:lumMod val="50000"/>
                  </a:srgbClr>
                </a:solidFill>
                <a:ea typeface="微软雅黑" panose="020B0503020204020204" pitchFamily="34" charset="-122"/>
              </a:rPr>
              <a:t>由</a:t>
            </a:r>
            <a:r>
              <a:rPr lang="zh-CN" altLang="en-US" sz="1600" b="1" dirty="0">
                <a:solidFill>
                  <a:schemeClr val="accent2">
                    <a:lumMod val="75000"/>
                  </a:schemeClr>
                </a:solidFill>
                <a:ea typeface="微软雅黑" panose="020B0503020204020204" pitchFamily="34" charset="-122"/>
              </a:rPr>
              <a:t>中国科学院青岛生物能源与过程研究所</a:t>
            </a:r>
            <a:r>
              <a:rPr lang="zh-CN" altLang="en-US" sz="1600" b="1" dirty="0">
                <a:solidFill>
                  <a:srgbClr val="70AD47">
                    <a:lumMod val="50000"/>
                  </a:srgbClr>
                </a:solidFill>
                <a:ea typeface="微软雅黑" panose="020B0503020204020204" pitchFamily="34" charset="-122"/>
              </a:rPr>
              <a:t>主办的综合性开源英文学术期刊</a:t>
            </a:r>
            <a:br>
              <a:rPr lang="en-GB" altLang="zh-CN" sz="1600" b="1" dirty="0">
                <a:solidFill>
                  <a:srgbClr val="70AD47">
                    <a:lumMod val="50000"/>
                  </a:srgbClr>
                </a:solidFill>
                <a:ea typeface="微软雅黑" panose="020B0503020204020204" pitchFamily="34" charset="-122"/>
              </a:rPr>
            </a:br>
            <a:r>
              <a:rPr lang="zh-CN" altLang="en-US" sz="1600" b="1" dirty="0">
                <a:solidFill>
                  <a:srgbClr val="70AD47">
                    <a:lumMod val="50000"/>
                  </a:srgbClr>
                </a:solidFill>
                <a:ea typeface="微软雅黑" panose="020B0503020204020204" pitchFamily="34" charset="-122"/>
              </a:rPr>
              <a:t>（</a:t>
            </a:r>
            <a:r>
              <a:rPr lang="en-US" altLang="zh-CN" sz="1600" b="1" dirty="0">
                <a:solidFill>
                  <a:srgbClr val="70AD47">
                    <a:lumMod val="50000"/>
                  </a:srgbClr>
                </a:solidFill>
                <a:ea typeface="微软雅黑" panose="020B0503020204020204" pitchFamily="34" charset="-122"/>
              </a:rPr>
              <a:t>2023</a:t>
            </a:r>
            <a:r>
              <a:rPr lang="zh-CN" altLang="en-US" sz="1600" b="1" dirty="0">
                <a:solidFill>
                  <a:srgbClr val="70AD47">
                    <a:lumMod val="50000"/>
                  </a:srgbClr>
                </a:solidFill>
                <a:ea typeface="微软雅黑" panose="020B0503020204020204" pitchFamily="34" charset="-122"/>
              </a:rPr>
              <a:t>年创刊，季刊，</a:t>
            </a:r>
            <a:r>
              <a:rPr lang="en-US" altLang="zh-CN" sz="1600" b="1" dirty="0">
                <a:solidFill>
                  <a:srgbClr val="70AD47">
                    <a:lumMod val="50000"/>
                  </a:srgbClr>
                </a:solidFill>
                <a:ea typeface="微软雅黑" panose="020B0503020204020204" pitchFamily="34" charset="-122"/>
              </a:rPr>
              <a:t>ISSN: 2950-1555</a:t>
            </a:r>
            <a:r>
              <a:rPr lang="zh-CN" altLang="en-US" sz="1600" b="1" dirty="0">
                <a:solidFill>
                  <a:srgbClr val="70AD47">
                    <a:lumMod val="50000"/>
                  </a:srgbClr>
                </a:solidFill>
                <a:ea typeface="微软雅黑" panose="020B0503020204020204" pitchFamily="34" charset="-122"/>
              </a:rPr>
              <a:t>） </a:t>
            </a:r>
          </a:p>
          <a:p>
            <a:pPr marL="285750" lvl="0" indent="-285750">
              <a:spcBef>
                <a:spcPts val="400"/>
              </a:spcBef>
              <a:spcAft>
                <a:spcPts val="400"/>
              </a:spcAft>
              <a:buFont typeface="Arial" panose="020B0604020202020204" pitchFamily="34" charset="0"/>
              <a:buChar char="•"/>
            </a:pPr>
            <a:r>
              <a:rPr lang="zh-CN" altLang="en-US" sz="1600" b="1" dirty="0">
                <a:solidFill>
                  <a:srgbClr val="70AD47">
                    <a:lumMod val="50000"/>
                  </a:srgbClr>
                </a:solidFill>
                <a:ea typeface="微软雅黑" panose="020B0503020204020204" pitchFamily="34" charset="-122"/>
              </a:rPr>
              <a:t>聚焦</a:t>
            </a:r>
            <a:r>
              <a:rPr lang="zh-CN" altLang="en-US" sz="1600" b="1" dirty="0">
                <a:solidFill>
                  <a:schemeClr val="accent2">
                    <a:lumMod val="75000"/>
                  </a:schemeClr>
                </a:solidFill>
                <a:ea typeface="微软雅黑" panose="020B0503020204020204" pitchFamily="34" charset="-122"/>
              </a:rPr>
              <a:t>绿色碳</a:t>
            </a:r>
            <a:r>
              <a:rPr lang="zh-CN" altLang="en-US" sz="1600" b="1" dirty="0">
                <a:solidFill>
                  <a:srgbClr val="70AD47">
                    <a:lumMod val="50000"/>
                  </a:srgbClr>
                </a:solidFill>
                <a:ea typeface="微软雅黑" panose="020B0503020204020204" pitchFamily="34" charset="-122"/>
              </a:rPr>
              <a:t>资源的开发与利用、</a:t>
            </a:r>
            <a:r>
              <a:rPr lang="zh-CN" altLang="en-US" sz="1600" b="1" dirty="0">
                <a:solidFill>
                  <a:schemeClr val="accent2">
                    <a:lumMod val="75000"/>
                  </a:schemeClr>
                </a:solidFill>
                <a:ea typeface="微软雅黑" panose="020B0503020204020204" pitchFamily="34" charset="-122"/>
              </a:rPr>
              <a:t>化石碳</a:t>
            </a:r>
            <a:r>
              <a:rPr lang="zh-CN" altLang="en-US" sz="1600" b="1" dirty="0">
                <a:solidFill>
                  <a:srgbClr val="70AD47">
                    <a:lumMod val="50000"/>
                  </a:srgbClr>
                </a:solidFill>
                <a:ea typeface="微软雅黑" panose="020B0503020204020204" pitchFamily="34" charset="-122"/>
              </a:rPr>
              <a:t>资源的绿色转化与利用、</a:t>
            </a:r>
            <a:r>
              <a:rPr lang="zh-CN" altLang="en-US" sz="1600" b="1" dirty="0">
                <a:solidFill>
                  <a:schemeClr val="accent2">
                    <a:lumMod val="75000"/>
                  </a:schemeClr>
                </a:solidFill>
                <a:ea typeface="微软雅黑" panose="020B0503020204020204" pitchFamily="34" charset="-122"/>
              </a:rPr>
              <a:t>排放碳</a:t>
            </a:r>
            <a:r>
              <a:rPr lang="zh-CN" altLang="en-US" sz="1600" b="1" dirty="0">
                <a:solidFill>
                  <a:srgbClr val="70AD47">
                    <a:lumMod val="50000"/>
                  </a:srgbClr>
                </a:solidFill>
                <a:ea typeface="微软雅黑" panose="020B0503020204020204" pitchFamily="34" charset="-122"/>
              </a:rPr>
              <a:t>资源的高效固定与利用，以及</a:t>
            </a:r>
            <a:r>
              <a:rPr lang="zh-CN" altLang="en-US" sz="1600" b="1" dirty="0">
                <a:solidFill>
                  <a:schemeClr val="accent2">
                    <a:lumMod val="75000"/>
                  </a:schemeClr>
                </a:solidFill>
                <a:ea typeface="微软雅黑" panose="020B0503020204020204" pitchFamily="34" charset="-122"/>
              </a:rPr>
              <a:t>多尺度碳</a:t>
            </a:r>
            <a:r>
              <a:rPr lang="zh-CN" altLang="en-US" sz="1600" b="1" dirty="0">
                <a:solidFill>
                  <a:srgbClr val="70AD47">
                    <a:lumMod val="50000"/>
                  </a:srgbClr>
                </a:solidFill>
                <a:ea typeface="微软雅黑" panose="020B0503020204020204" pitchFamily="34" charset="-122"/>
              </a:rPr>
              <a:t>循环的分析与管理等四个主题的科技创新</a:t>
            </a:r>
          </a:p>
          <a:p>
            <a:pPr marL="285750" lvl="0" indent="-285750">
              <a:spcBef>
                <a:spcPts val="400"/>
              </a:spcBef>
              <a:spcAft>
                <a:spcPts val="400"/>
              </a:spcAft>
              <a:buFont typeface="Arial" panose="020B0604020202020204" pitchFamily="34" charset="0"/>
              <a:buChar char="•"/>
            </a:pPr>
            <a:r>
              <a:rPr lang="zh-CN" altLang="en-US" sz="1600" b="1" dirty="0">
                <a:solidFill>
                  <a:srgbClr val="70AD47">
                    <a:lumMod val="50000"/>
                  </a:srgbClr>
                </a:solidFill>
                <a:ea typeface="微软雅黑" panose="020B0503020204020204" pitchFamily="34" charset="-122"/>
              </a:rPr>
              <a:t>期刊全文在</a:t>
            </a:r>
            <a:r>
              <a:rPr lang="en-US" altLang="zh-CN" sz="1600" b="1" dirty="0">
                <a:solidFill>
                  <a:srgbClr val="70AD47">
                    <a:lumMod val="50000"/>
                  </a:srgbClr>
                </a:solidFill>
                <a:ea typeface="微软雅黑" panose="020B0503020204020204" pitchFamily="34" charset="-122"/>
              </a:rPr>
              <a:t>ScienceDirect</a:t>
            </a:r>
            <a:r>
              <a:rPr lang="zh-CN" altLang="en-US" sz="1600" b="1" dirty="0">
                <a:solidFill>
                  <a:srgbClr val="70AD47">
                    <a:lumMod val="50000"/>
                  </a:srgbClr>
                </a:solidFill>
                <a:ea typeface="微软雅黑" panose="020B0503020204020204" pitchFamily="34" charset="-122"/>
              </a:rPr>
              <a:t>平台开放获取，</a:t>
            </a:r>
            <a:r>
              <a:rPr lang="en-US" altLang="zh-CN" sz="1600" b="1" dirty="0">
                <a:solidFill>
                  <a:srgbClr val="70AD47">
                    <a:lumMod val="50000"/>
                  </a:srgbClr>
                </a:solidFill>
                <a:ea typeface="微软雅黑" panose="020B0503020204020204" pitchFamily="34" charset="-122"/>
              </a:rPr>
              <a:t>2026</a:t>
            </a:r>
            <a:r>
              <a:rPr lang="zh-CN" altLang="en-US" sz="1600" b="1" dirty="0">
                <a:solidFill>
                  <a:srgbClr val="70AD47">
                    <a:lumMod val="50000"/>
                  </a:srgbClr>
                </a:solidFill>
                <a:ea typeface="微软雅黑" panose="020B0503020204020204" pitchFamily="34" charset="-122"/>
              </a:rPr>
              <a:t>年前免费发表</a:t>
            </a:r>
          </a:p>
        </p:txBody>
      </p:sp>
      <p:sp>
        <p:nvSpPr>
          <p:cNvPr id="2" name="矩形 1">
            <a:extLst>
              <a:ext uri="{FF2B5EF4-FFF2-40B4-BE49-F238E27FC236}">
                <a16:creationId xmlns:a16="http://schemas.microsoft.com/office/drawing/2014/main" id="{A4036872-9D47-1631-E8CA-83DE34AC89BE}"/>
              </a:ext>
            </a:extLst>
          </p:cNvPr>
          <p:cNvSpPr/>
          <p:nvPr/>
        </p:nvSpPr>
        <p:spPr>
          <a:xfrm>
            <a:off x="2931" y="4791945"/>
            <a:ext cx="2264870" cy="692497"/>
          </a:xfrm>
          <a:prstGeom prst="rect">
            <a:avLst/>
          </a:prstGeom>
        </p:spPr>
        <p:txBody>
          <a:bodyPr wrap="square">
            <a:spAutoFit/>
          </a:bodyPr>
          <a:lstStyle/>
          <a:p>
            <a:pPr lvl="0" algn="ctr"/>
            <a:r>
              <a:rPr lang="zh-CN" altLang="en-US" sz="1300" b="1"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名誉主编</a:t>
            </a:r>
          </a:p>
          <a:p>
            <a:pPr lvl="0" algn="ctr"/>
            <a:r>
              <a:rPr lang="zh-CN" altLang="en-US" sz="1300" b="1"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谭天伟 院士</a:t>
            </a:r>
          </a:p>
          <a:p>
            <a:pPr lvl="0" algn="ctr"/>
            <a:r>
              <a:rPr lang="zh-CN" altLang="en-US" sz="1300"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北京化工大学</a:t>
            </a:r>
          </a:p>
        </p:txBody>
      </p:sp>
      <p:sp>
        <p:nvSpPr>
          <p:cNvPr id="3" name="矩形 2">
            <a:extLst>
              <a:ext uri="{FF2B5EF4-FFF2-40B4-BE49-F238E27FC236}">
                <a16:creationId xmlns:a16="http://schemas.microsoft.com/office/drawing/2014/main" id="{14D3CBE7-2CD4-692A-5863-63A995EBF959}"/>
              </a:ext>
            </a:extLst>
          </p:cNvPr>
          <p:cNvSpPr/>
          <p:nvPr/>
        </p:nvSpPr>
        <p:spPr>
          <a:xfrm>
            <a:off x="1759655" y="4779753"/>
            <a:ext cx="2397459" cy="692497"/>
          </a:xfrm>
          <a:prstGeom prst="rect">
            <a:avLst/>
          </a:prstGeom>
        </p:spPr>
        <p:txBody>
          <a:bodyPr wrap="square">
            <a:spAutoFit/>
          </a:bodyPr>
          <a:lstStyle/>
          <a:p>
            <a:pPr lvl="0" algn="ctr"/>
            <a:r>
              <a:rPr lang="zh-CN" altLang="en-US" sz="1300" b="1"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主    编</a:t>
            </a:r>
          </a:p>
          <a:p>
            <a:pPr lvl="0" algn="ctr"/>
            <a:r>
              <a:rPr lang="en-US" altLang="zh-CN" sz="1300" b="1"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Valentin Valtchev </a:t>
            </a:r>
            <a:r>
              <a:rPr lang="zh-CN" altLang="en-US" sz="1300" b="1"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教授</a:t>
            </a:r>
            <a:endParaRPr lang="en-US" altLang="zh-CN" sz="1300" b="1"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endParaRPr>
          </a:p>
          <a:p>
            <a:pPr lvl="0" algn="ctr"/>
            <a:r>
              <a:rPr lang="zh-CN" altLang="en-US" sz="1300"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法国国家科研中心</a:t>
            </a:r>
            <a:r>
              <a:rPr lang="en-US" altLang="zh-CN" sz="1300"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a:t>
            </a:r>
            <a:r>
              <a:rPr lang="zh-CN" altLang="en-US" sz="1300"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青岛能源所</a:t>
            </a:r>
          </a:p>
        </p:txBody>
      </p:sp>
      <p:sp>
        <p:nvSpPr>
          <p:cNvPr id="4" name="矩形 3">
            <a:extLst>
              <a:ext uri="{FF2B5EF4-FFF2-40B4-BE49-F238E27FC236}">
                <a16:creationId xmlns:a16="http://schemas.microsoft.com/office/drawing/2014/main" id="{CE5DAC2A-7A7F-4EE5-7A3D-279618648A04}"/>
              </a:ext>
            </a:extLst>
          </p:cNvPr>
          <p:cNvSpPr/>
          <p:nvPr/>
        </p:nvSpPr>
        <p:spPr>
          <a:xfrm>
            <a:off x="4002110" y="4785752"/>
            <a:ext cx="1551177" cy="692497"/>
          </a:xfrm>
          <a:prstGeom prst="rect">
            <a:avLst/>
          </a:prstGeom>
        </p:spPr>
        <p:txBody>
          <a:bodyPr wrap="square">
            <a:spAutoFit/>
          </a:bodyPr>
          <a:lstStyle/>
          <a:p>
            <a:pPr lvl="0" algn="ctr"/>
            <a:r>
              <a:rPr lang="zh-CN" altLang="en-US" sz="1300" b="1" kern="100" dirty="0">
                <a:solidFill>
                  <a:srgbClr val="70AD47">
                    <a:lumMod val="50000"/>
                  </a:srgbClr>
                </a:solidFill>
                <a:latin typeface="Arial" panose="020B0604020202020204" pitchFamily="34" charset="0"/>
                <a:ea typeface="微软雅黑" panose="020B0503020204020204" pitchFamily="34" charset="-122"/>
                <a:cs typeface="Arial" panose="020B0604020202020204" pitchFamily="34" charset="0"/>
              </a:rPr>
              <a:t>主    编</a:t>
            </a:r>
          </a:p>
          <a:p>
            <a:pPr lvl="0" algn="ctr"/>
            <a:r>
              <a:rPr lang="zh-CN" altLang="en-US" sz="1300" b="1" kern="100" dirty="0">
                <a:solidFill>
                  <a:srgbClr val="70AD47">
                    <a:lumMod val="50000"/>
                  </a:srgbClr>
                </a:solidFill>
                <a:latin typeface="Arial" panose="020B0604020202020204" pitchFamily="34" charset="0"/>
                <a:ea typeface="微软雅黑" panose="020B0503020204020204" pitchFamily="34" charset="-122"/>
                <a:cs typeface="Arial" panose="020B0604020202020204" pitchFamily="34" charset="0"/>
              </a:rPr>
              <a:t>吕雪峰 研究员</a:t>
            </a:r>
          </a:p>
          <a:p>
            <a:pPr lvl="0" algn="ctr"/>
            <a:r>
              <a:rPr lang="zh-CN" altLang="en-US" sz="1300" kern="100" dirty="0">
                <a:solidFill>
                  <a:srgbClr val="70AD47">
                    <a:lumMod val="50000"/>
                  </a:srgbClr>
                </a:solidFill>
                <a:latin typeface="Arial" panose="020B0604020202020204" pitchFamily="34" charset="0"/>
                <a:ea typeface="微软雅黑" panose="020B0503020204020204" pitchFamily="34" charset="-122"/>
                <a:cs typeface="Arial" panose="020B0604020202020204" pitchFamily="34" charset="0"/>
              </a:rPr>
              <a:t>青岛能源所</a:t>
            </a:r>
          </a:p>
        </p:txBody>
      </p:sp>
      <p:pic>
        <p:nvPicPr>
          <p:cNvPr id="17" name="图片 16">
            <a:extLst>
              <a:ext uri="{FF2B5EF4-FFF2-40B4-BE49-F238E27FC236}">
                <a16:creationId xmlns:a16="http://schemas.microsoft.com/office/drawing/2014/main" id="{777BFD77-8DA0-4265-8D2D-946C3B4CC6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9229" y="3009979"/>
            <a:ext cx="1934267" cy="2579021"/>
          </a:xfrm>
          <a:prstGeom prst="rect">
            <a:avLst/>
          </a:prstGeom>
          <a:ln>
            <a:solidFill>
              <a:schemeClr val="bg1">
                <a:lumMod val="85000"/>
              </a:schemeClr>
            </a:solidFill>
          </a:ln>
          <a:effectLst>
            <a:outerShdw blurRad="50800" dist="190500" dir="8100000" algn="tr" rotWithShape="0">
              <a:prstClr val="black">
                <a:alpha val="40000"/>
              </a:prstClr>
            </a:outerShdw>
          </a:effectLst>
        </p:spPr>
      </p:pic>
      <p:pic>
        <p:nvPicPr>
          <p:cNvPr id="16" name="图片 15">
            <a:extLst>
              <a:ext uri="{FF2B5EF4-FFF2-40B4-BE49-F238E27FC236}">
                <a16:creationId xmlns:a16="http://schemas.microsoft.com/office/drawing/2014/main" id="{350A23D2-2463-47E5-8041-104630C20B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05944" y="5103886"/>
            <a:ext cx="1208053" cy="1208053"/>
          </a:xfrm>
          <a:prstGeom prst="rect">
            <a:avLst/>
          </a:prstGeom>
        </p:spPr>
      </p:pic>
      <p:sp>
        <p:nvSpPr>
          <p:cNvPr id="19" name="矩形 18">
            <a:extLst>
              <a:ext uri="{FF2B5EF4-FFF2-40B4-BE49-F238E27FC236}">
                <a16:creationId xmlns:a16="http://schemas.microsoft.com/office/drawing/2014/main" id="{F793A832-F2CA-4ED9-97A3-8C9BB6946348}"/>
              </a:ext>
            </a:extLst>
          </p:cNvPr>
          <p:cNvSpPr/>
          <p:nvPr/>
        </p:nvSpPr>
        <p:spPr>
          <a:xfrm>
            <a:off x="9504398" y="6313486"/>
            <a:ext cx="1208053"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70AD47">
                    <a:lumMod val="75000"/>
                  </a:srgbClr>
                </a:solidFill>
                <a:effectLst/>
                <a:uLnTx/>
                <a:uFillTx/>
                <a:latin typeface="Calibri"/>
                <a:ea typeface="等线" panose="02010600030101010101" pitchFamily="2" charset="-122"/>
                <a:cs typeface="+mn-cs"/>
              </a:rPr>
              <a:t>WeChat</a:t>
            </a:r>
            <a:endParaRPr kumimoji="0" lang="en-GB" sz="1400" b="1" i="0" u="none" strike="noStrike" kern="1200" cap="none" spc="0" normalizeH="0" baseline="0" noProof="0" dirty="0">
              <a:ln>
                <a:noFill/>
              </a:ln>
              <a:solidFill>
                <a:srgbClr val="70AD47">
                  <a:lumMod val="75000"/>
                </a:srgbClr>
              </a:solidFill>
              <a:effectLst/>
              <a:uLnTx/>
              <a:uFillTx/>
              <a:latin typeface="Calibri"/>
              <a:ea typeface="+mn-ea"/>
              <a:cs typeface="+mn-cs"/>
            </a:endParaRPr>
          </a:p>
        </p:txBody>
      </p:sp>
      <p:sp>
        <p:nvSpPr>
          <p:cNvPr id="12" name="文本框 11">
            <a:extLst>
              <a:ext uri="{FF2B5EF4-FFF2-40B4-BE49-F238E27FC236}">
                <a16:creationId xmlns:a16="http://schemas.microsoft.com/office/drawing/2014/main" id="{3B56ABDA-FE88-409B-B011-6CF3EC37C733}"/>
              </a:ext>
            </a:extLst>
          </p:cNvPr>
          <p:cNvSpPr txBox="1"/>
          <p:nvPr/>
        </p:nvSpPr>
        <p:spPr>
          <a:xfrm>
            <a:off x="0" y="2944"/>
            <a:ext cx="12192000" cy="1107996"/>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a:noFill/>
                </a:ln>
                <a:gradFill>
                  <a:gsLst>
                    <a:gs pos="0">
                      <a:srgbClr val="4472C4">
                        <a:lumMod val="5000"/>
                        <a:lumOff val="95000"/>
                        <a:alpha val="80000"/>
                      </a:srgbClr>
                    </a:gs>
                    <a:gs pos="100000">
                      <a:prstClr val="white">
                        <a:alpha val="30000"/>
                      </a:prstClr>
                    </a:gs>
                  </a:gsLst>
                  <a:lin ang="5400000" scaled="1"/>
                </a:gradFill>
                <a:effectLst/>
                <a:uLnTx/>
                <a:uFillTx/>
                <a:latin typeface="微软雅黑" panose="020B0503020204020204" pitchFamily="34" charset="-122"/>
                <a:ea typeface="微软雅黑" panose="020B0503020204020204" pitchFamily="34" charset="-122"/>
                <a:cs typeface="Calibri" panose="020F0502020204030204" pitchFamily="34" charset="0"/>
              </a:rPr>
              <a:t>CALL FOR CONTRIBUTIONS</a:t>
            </a:r>
            <a:endParaRPr kumimoji="0" lang="en-GB" sz="6600" b="1" i="0" u="none" strike="noStrike" kern="1200" cap="none" spc="0" normalizeH="0" baseline="0" noProof="0" dirty="0">
              <a:ln>
                <a:noFill/>
              </a:ln>
              <a:gradFill>
                <a:gsLst>
                  <a:gs pos="0">
                    <a:srgbClr val="4472C4">
                      <a:lumMod val="5000"/>
                      <a:lumOff val="95000"/>
                      <a:alpha val="80000"/>
                    </a:srgbClr>
                  </a:gs>
                  <a:gs pos="100000">
                    <a:prstClr val="white">
                      <a:alpha val="30000"/>
                    </a:prstClr>
                  </a:gs>
                </a:gsLst>
                <a:lin ang="5400000" scaled="1"/>
              </a:gradFill>
              <a:effectLst/>
              <a:uLnTx/>
              <a:uFillTx/>
              <a:latin typeface="微软雅黑" panose="020B0503020204020204" pitchFamily="34" charset="-122"/>
              <a:ea typeface="微软雅黑" panose="020B0503020204020204" pitchFamily="34" charset="-122"/>
              <a:cs typeface="Calibri" panose="020F0502020204030204" pitchFamily="34" charset="0"/>
            </a:endParaRPr>
          </a:p>
        </p:txBody>
      </p:sp>
      <p:sp>
        <p:nvSpPr>
          <p:cNvPr id="22" name="矩形 21">
            <a:extLst>
              <a:ext uri="{FF2B5EF4-FFF2-40B4-BE49-F238E27FC236}">
                <a16:creationId xmlns:a16="http://schemas.microsoft.com/office/drawing/2014/main" id="{0589D473-D074-475C-BA0A-711D8A8EB65C}"/>
              </a:ext>
            </a:extLst>
          </p:cNvPr>
          <p:cNvSpPr/>
          <p:nvPr/>
        </p:nvSpPr>
        <p:spPr>
          <a:xfrm>
            <a:off x="10861114" y="6313486"/>
            <a:ext cx="1209600"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70AD47">
                    <a:lumMod val="75000"/>
                  </a:srgbClr>
                </a:solidFill>
                <a:effectLst/>
                <a:uLnTx/>
                <a:uFillTx/>
                <a:latin typeface="Calibri"/>
                <a:ea typeface="等线" panose="02010600030101010101" pitchFamily="2" charset="-122"/>
                <a:cs typeface="+mn-cs"/>
              </a:rPr>
              <a:t>Twitter</a:t>
            </a:r>
            <a:endParaRPr kumimoji="0" lang="en-GB" sz="1400" b="1" i="0" u="none" strike="noStrike" kern="1200" cap="none" spc="0" normalizeH="0" baseline="0" noProof="0" dirty="0">
              <a:ln>
                <a:noFill/>
              </a:ln>
              <a:solidFill>
                <a:srgbClr val="70AD47">
                  <a:lumMod val="75000"/>
                </a:srgbClr>
              </a:solidFill>
              <a:effectLst/>
              <a:uLnTx/>
              <a:uFillTx/>
              <a:latin typeface="Calibri"/>
              <a:ea typeface="+mn-ea"/>
              <a:cs typeface="+mn-cs"/>
            </a:endParaRPr>
          </a:p>
        </p:txBody>
      </p:sp>
      <p:sp>
        <p:nvSpPr>
          <p:cNvPr id="23" name="矩形 22">
            <a:extLst>
              <a:ext uri="{FF2B5EF4-FFF2-40B4-BE49-F238E27FC236}">
                <a16:creationId xmlns:a16="http://schemas.microsoft.com/office/drawing/2014/main" id="{58BBA6D0-626B-400E-9BCC-DD9C62669DC3}"/>
              </a:ext>
            </a:extLst>
          </p:cNvPr>
          <p:cNvSpPr/>
          <p:nvPr/>
        </p:nvSpPr>
        <p:spPr>
          <a:xfrm>
            <a:off x="8153608" y="6313486"/>
            <a:ext cx="1206766"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70AD47">
                    <a:lumMod val="75000"/>
                  </a:srgbClr>
                </a:solidFill>
                <a:effectLst/>
                <a:uLnTx/>
                <a:uFillTx/>
                <a:latin typeface="Calibri"/>
                <a:ea typeface="等线" panose="02010600030101010101" pitchFamily="2" charset="-122"/>
                <a:cs typeface="+mn-cs"/>
              </a:rPr>
              <a:t>Webpage</a:t>
            </a:r>
            <a:endParaRPr kumimoji="0" lang="en-GB" sz="1400" b="1" i="0" u="none" strike="noStrike" kern="1200" cap="none" spc="0" normalizeH="0" baseline="0" noProof="0" dirty="0">
              <a:ln>
                <a:noFill/>
              </a:ln>
              <a:solidFill>
                <a:srgbClr val="70AD47">
                  <a:lumMod val="75000"/>
                </a:srgbClr>
              </a:solidFill>
              <a:effectLst/>
              <a:uLnTx/>
              <a:uFillTx/>
              <a:latin typeface="Calibri"/>
              <a:ea typeface="+mn-ea"/>
              <a:cs typeface="+mn-cs"/>
            </a:endParaRPr>
          </a:p>
        </p:txBody>
      </p:sp>
      <p:pic>
        <p:nvPicPr>
          <p:cNvPr id="24" name="图片 23">
            <a:extLst>
              <a:ext uri="{FF2B5EF4-FFF2-40B4-BE49-F238E27FC236}">
                <a16:creationId xmlns:a16="http://schemas.microsoft.com/office/drawing/2014/main" id="{A59B7A2B-16BB-4192-B31C-409E7E2360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53607" y="5103886"/>
            <a:ext cx="1209600" cy="1209600"/>
          </a:xfrm>
          <a:prstGeom prst="rect">
            <a:avLst/>
          </a:prstGeom>
        </p:spPr>
      </p:pic>
      <p:pic>
        <p:nvPicPr>
          <p:cNvPr id="9" name="图片 8">
            <a:extLst>
              <a:ext uri="{FF2B5EF4-FFF2-40B4-BE49-F238E27FC236}">
                <a16:creationId xmlns:a16="http://schemas.microsoft.com/office/drawing/2014/main" id="{A3AD0B7A-11D7-4156-9878-33A7D181F92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5979"/>
          <a:stretch/>
        </p:blipFill>
        <p:spPr>
          <a:xfrm>
            <a:off x="487366" y="3154090"/>
            <a:ext cx="1296000" cy="1622130"/>
          </a:xfrm>
          <a:prstGeom prst="rect">
            <a:avLst/>
          </a:prstGeom>
        </p:spPr>
      </p:pic>
      <p:pic>
        <p:nvPicPr>
          <p:cNvPr id="13" name="图片 12">
            <a:extLst>
              <a:ext uri="{FF2B5EF4-FFF2-40B4-BE49-F238E27FC236}">
                <a16:creationId xmlns:a16="http://schemas.microsoft.com/office/drawing/2014/main" id="{7E7038CE-A31C-4ECD-9A36-F27E763EA5C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5978"/>
          <a:stretch/>
        </p:blipFill>
        <p:spPr>
          <a:xfrm>
            <a:off x="4129699" y="3154090"/>
            <a:ext cx="1296000" cy="1622130"/>
          </a:xfrm>
          <a:prstGeom prst="rect">
            <a:avLst/>
          </a:prstGeom>
        </p:spPr>
      </p:pic>
      <p:pic>
        <p:nvPicPr>
          <p:cNvPr id="15" name="图片 14">
            <a:extLst>
              <a:ext uri="{FF2B5EF4-FFF2-40B4-BE49-F238E27FC236}">
                <a16:creationId xmlns:a16="http://schemas.microsoft.com/office/drawing/2014/main" id="{61AD99B6-F3D5-4C0C-B1EF-B5D0CCBF7DC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5978"/>
          <a:stretch/>
        </p:blipFill>
        <p:spPr>
          <a:xfrm>
            <a:off x="2308532" y="3154090"/>
            <a:ext cx="1296000" cy="1622130"/>
          </a:xfrm>
          <a:prstGeom prst="rect">
            <a:avLst/>
          </a:prstGeom>
        </p:spPr>
      </p:pic>
      <p:graphicFrame>
        <p:nvGraphicFramePr>
          <p:cNvPr id="21" name="表格 20">
            <a:extLst>
              <a:ext uri="{FF2B5EF4-FFF2-40B4-BE49-F238E27FC236}">
                <a16:creationId xmlns:a16="http://schemas.microsoft.com/office/drawing/2014/main" id="{F52C686F-546E-4B66-B73A-B63B1B92FA52}"/>
              </a:ext>
            </a:extLst>
          </p:cNvPr>
          <p:cNvGraphicFramePr>
            <a:graphicFrameLocks noGrp="1"/>
          </p:cNvGraphicFramePr>
          <p:nvPr/>
        </p:nvGraphicFramePr>
        <p:xfrm>
          <a:off x="420624" y="5628941"/>
          <a:ext cx="6619619" cy="1097280"/>
        </p:xfrm>
        <a:graphic>
          <a:graphicData uri="http://schemas.openxmlformats.org/drawingml/2006/table">
            <a:tbl>
              <a:tblPr firstRow="1" bandRow="1"/>
              <a:tblGrid>
                <a:gridCol w="1394273">
                  <a:extLst>
                    <a:ext uri="{9D8B030D-6E8A-4147-A177-3AD203B41FA5}">
                      <a16:colId xmlns:a16="http://schemas.microsoft.com/office/drawing/2014/main" val="3357445800"/>
                    </a:ext>
                  </a:extLst>
                </a:gridCol>
                <a:gridCol w="5225346">
                  <a:extLst>
                    <a:ext uri="{9D8B030D-6E8A-4147-A177-3AD203B41FA5}">
                      <a16:colId xmlns:a16="http://schemas.microsoft.com/office/drawing/2014/main" val="1625391138"/>
                    </a:ext>
                  </a:extLst>
                </a:gridCol>
              </a:tblGrid>
              <a:tr h="354845">
                <a:tc>
                  <a:txBody>
                    <a:bodyPr/>
                    <a:lstStyle>
                      <a:lvl1pPr marL="0" algn="l" defTabSz="914377" rtl="0" eaLnBrk="1" latinLnBrk="0" hangingPunct="1">
                        <a:defRPr sz="1800" kern="1200">
                          <a:solidFill>
                            <a:schemeClr val="tx1"/>
                          </a:solidFill>
                          <a:latin typeface="Arial"/>
                          <a:ea typeface="微软雅黑"/>
                        </a:defRPr>
                      </a:lvl1pPr>
                      <a:lvl2pPr marL="457189" algn="l" defTabSz="914377" rtl="0" eaLnBrk="1" latinLnBrk="0" hangingPunct="1">
                        <a:defRPr sz="1800" kern="1200">
                          <a:solidFill>
                            <a:schemeClr val="tx1"/>
                          </a:solidFill>
                          <a:latin typeface="Arial"/>
                          <a:ea typeface="微软雅黑"/>
                        </a:defRPr>
                      </a:lvl2pPr>
                      <a:lvl3pPr marL="914377" algn="l" defTabSz="914377" rtl="0" eaLnBrk="1" latinLnBrk="0" hangingPunct="1">
                        <a:defRPr sz="1800" kern="1200">
                          <a:solidFill>
                            <a:schemeClr val="tx1"/>
                          </a:solidFill>
                          <a:latin typeface="Arial"/>
                          <a:ea typeface="微软雅黑"/>
                        </a:defRPr>
                      </a:lvl3pPr>
                      <a:lvl4pPr marL="1371566" algn="l" defTabSz="914377" rtl="0" eaLnBrk="1" latinLnBrk="0" hangingPunct="1">
                        <a:defRPr sz="1800" kern="1200">
                          <a:solidFill>
                            <a:schemeClr val="tx1"/>
                          </a:solidFill>
                          <a:latin typeface="Arial"/>
                          <a:ea typeface="微软雅黑"/>
                        </a:defRPr>
                      </a:lvl4pPr>
                      <a:lvl5pPr marL="1828754" algn="l" defTabSz="914377" rtl="0" eaLnBrk="1" latinLnBrk="0" hangingPunct="1">
                        <a:defRPr sz="1800" kern="1200">
                          <a:solidFill>
                            <a:schemeClr val="tx1"/>
                          </a:solidFill>
                          <a:latin typeface="Arial"/>
                          <a:ea typeface="微软雅黑"/>
                        </a:defRPr>
                      </a:lvl5pPr>
                      <a:lvl6pPr marL="2285943" algn="l" defTabSz="914377" rtl="0" eaLnBrk="1" latinLnBrk="0" hangingPunct="1">
                        <a:defRPr sz="1800" kern="1200">
                          <a:solidFill>
                            <a:schemeClr val="tx1"/>
                          </a:solidFill>
                          <a:latin typeface="Arial"/>
                          <a:ea typeface="微软雅黑"/>
                        </a:defRPr>
                      </a:lvl6pPr>
                      <a:lvl7pPr marL="2743131" algn="l" defTabSz="914377" rtl="0" eaLnBrk="1" latinLnBrk="0" hangingPunct="1">
                        <a:defRPr sz="1800" kern="1200">
                          <a:solidFill>
                            <a:schemeClr val="tx1"/>
                          </a:solidFill>
                          <a:latin typeface="Arial"/>
                          <a:ea typeface="微软雅黑"/>
                        </a:defRPr>
                      </a:lvl7pPr>
                      <a:lvl8pPr marL="3200320" algn="l" defTabSz="914377" rtl="0" eaLnBrk="1" latinLnBrk="0" hangingPunct="1">
                        <a:defRPr sz="1800" kern="1200">
                          <a:solidFill>
                            <a:schemeClr val="tx1"/>
                          </a:solidFill>
                          <a:latin typeface="Arial"/>
                          <a:ea typeface="微软雅黑"/>
                        </a:defRPr>
                      </a:lvl8pPr>
                      <a:lvl9pPr marL="3657509" algn="l" defTabSz="914377" rtl="0" eaLnBrk="1" latinLnBrk="0" hangingPunct="1">
                        <a:defRPr sz="1800" kern="1200">
                          <a:solidFill>
                            <a:schemeClr val="tx1"/>
                          </a:solidFill>
                          <a:latin typeface="Arial"/>
                          <a:ea typeface="微软雅黑"/>
                        </a:defRPr>
                      </a:lvl9pPr>
                    </a:lstStyle>
                    <a:p>
                      <a:pPr algn="dist"/>
                      <a:r>
                        <a:rPr lang="zh-CN" altLang="en-US" b="1" dirty="0">
                          <a:solidFill>
                            <a:schemeClr val="bg1"/>
                          </a:solidFill>
                          <a:latin typeface="微软雅黑" panose="020B0503020204020204" pitchFamily="34" charset="-122"/>
                          <a:ea typeface="微软雅黑" panose="020B0503020204020204" pitchFamily="34" charset="-122"/>
                        </a:rPr>
                        <a:t>顾  问 委：</a:t>
                      </a:r>
                      <a:endParaRPr lang="en-GB" b="1" dirty="0">
                        <a:solidFill>
                          <a:schemeClr val="bg1"/>
                        </a:solidFill>
                        <a:latin typeface="微软雅黑" panose="020B0503020204020204" pitchFamily="34" charset="-122"/>
                        <a:ea typeface="微软雅黑" panose="020B0503020204020204" pitchFamily="34" charset="-122"/>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tx1"/>
                          </a:solidFill>
                          <a:latin typeface="Arial"/>
                          <a:ea typeface="微软雅黑"/>
                        </a:defRPr>
                      </a:lvl1pPr>
                      <a:lvl2pPr marL="457189" algn="l" defTabSz="914377" rtl="0" eaLnBrk="1" latinLnBrk="0" hangingPunct="1">
                        <a:defRPr sz="1800" kern="1200">
                          <a:solidFill>
                            <a:schemeClr val="tx1"/>
                          </a:solidFill>
                          <a:latin typeface="Arial"/>
                          <a:ea typeface="微软雅黑"/>
                        </a:defRPr>
                      </a:lvl2pPr>
                      <a:lvl3pPr marL="914377" algn="l" defTabSz="914377" rtl="0" eaLnBrk="1" latinLnBrk="0" hangingPunct="1">
                        <a:defRPr sz="1800" kern="1200">
                          <a:solidFill>
                            <a:schemeClr val="tx1"/>
                          </a:solidFill>
                          <a:latin typeface="Arial"/>
                          <a:ea typeface="微软雅黑"/>
                        </a:defRPr>
                      </a:lvl3pPr>
                      <a:lvl4pPr marL="1371566" algn="l" defTabSz="914377" rtl="0" eaLnBrk="1" latinLnBrk="0" hangingPunct="1">
                        <a:defRPr sz="1800" kern="1200">
                          <a:solidFill>
                            <a:schemeClr val="tx1"/>
                          </a:solidFill>
                          <a:latin typeface="Arial"/>
                          <a:ea typeface="微软雅黑"/>
                        </a:defRPr>
                      </a:lvl4pPr>
                      <a:lvl5pPr marL="1828754" algn="l" defTabSz="914377" rtl="0" eaLnBrk="1" latinLnBrk="0" hangingPunct="1">
                        <a:defRPr sz="1800" kern="1200">
                          <a:solidFill>
                            <a:schemeClr val="tx1"/>
                          </a:solidFill>
                          <a:latin typeface="Arial"/>
                          <a:ea typeface="微软雅黑"/>
                        </a:defRPr>
                      </a:lvl5pPr>
                      <a:lvl6pPr marL="2285943" algn="l" defTabSz="914377" rtl="0" eaLnBrk="1" latinLnBrk="0" hangingPunct="1">
                        <a:defRPr sz="1800" kern="1200">
                          <a:solidFill>
                            <a:schemeClr val="tx1"/>
                          </a:solidFill>
                          <a:latin typeface="Arial"/>
                          <a:ea typeface="微软雅黑"/>
                        </a:defRPr>
                      </a:lvl6pPr>
                      <a:lvl7pPr marL="2743131" algn="l" defTabSz="914377" rtl="0" eaLnBrk="1" latinLnBrk="0" hangingPunct="1">
                        <a:defRPr sz="1800" kern="1200">
                          <a:solidFill>
                            <a:schemeClr val="tx1"/>
                          </a:solidFill>
                          <a:latin typeface="Arial"/>
                          <a:ea typeface="微软雅黑"/>
                        </a:defRPr>
                      </a:lvl7pPr>
                      <a:lvl8pPr marL="3200320" algn="l" defTabSz="914377" rtl="0" eaLnBrk="1" latinLnBrk="0" hangingPunct="1">
                        <a:defRPr sz="1800" kern="1200">
                          <a:solidFill>
                            <a:schemeClr val="tx1"/>
                          </a:solidFill>
                          <a:latin typeface="Arial"/>
                          <a:ea typeface="微软雅黑"/>
                        </a:defRPr>
                      </a:lvl8pPr>
                      <a:lvl9pPr marL="3657509" algn="l" defTabSz="914377" rtl="0" eaLnBrk="1" latinLnBrk="0" hangingPunct="1">
                        <a:defRPr sz="1800" kern="1200">
                          <a:solidFill>
                            <a:schemeClr val="tx1"/>
                          </a:solidFill>
                          <a:latin typeface="Arial"/>
                          <a:ea typeface="微软雅黑"/>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lang="zh-CN" altLang="en-US" dirty="0">
                          <a:solidFill>
                            <a:schemeClr val="bg1"/>
                          </a:solidFill>
                          <a:latin typeface="微软雅黑" panose="020B0503020204020204" pitchFamily="34" charset="-122"/>
                          <a:ea typeface="微软雅黑" panose="020B0503020204020204" pitchFamily="34" charset="-122"/>
                        </a:rPr>
                        <a:t>来自</a:t>
                      </a:r>
                      <a:r>
                        <a:rPr lang="en-GB" altLang="zh-CN" dirty="0">
                          <a:solidFill>
                            <a:schemeClr val="bg1"/>
                          </a:solidFill>
                          <a:latin typeface="微软雅黑" panose="020B0503020204020204" pitchFamily="34" charset="-122"/>
                          <a:ea typeface="微软雅黑" panose="020B0503020204020204" pitchFamily="34" charset="-122"/>
                        </a:rPr>
                        <a:t>7</a:t>
                      </a:r>
                      <a:r>
                        <a:rPr lang="zh-CN" altLang="en-US" dirty="0">
                          <a:solidFill>
                            <a:schemeClr val="bg1"/>
                          </a:solidFill>
                          <a:latin typeface="微软雅黑" panose="020B0503020204020204" pitchFamily="34" charset="-122"/>
                          <a:ea typeface="微软雅黑" panose="020B0503020204020204" pitchFamily="34" charset="-122"/>
                        </a:rPr>
                        <a:t>个国家</a:t>
                      </a:r>
                      <a:r>
                        <a:rPr lang="en-GB" altLang="zh-CN" dirty="0">
                          <a:solidFill>
                            <a:schemeClr val="bg1"/>
                          </a:solidFill>
                          <a:latin typeface="微软雅黑" panose="020B0503020204020204" pitchFamily="34" charset="-122"/>
                          <a:ea typeface="微软雅黑" panose="020B0503020204020204" pitchFamily="34" charset="-122"/>
                        </a:rPr>
                        <a:t>22</a:t>
                      </a:r>
                      <a:r>
                        <a:rPr lang="zh-CN" altLang="en-US" dirty="0">
                          <a:solidFill>
                            <a:schemeClr val="bg1"/>
                          </a:solidFill>
                          <a:latin typeface="微软雅黑" panose="020B0503020204020204" pitchFamily="34" charset="-122"/>
                          <a:ea typeface="微软雅黑" panose="020B0503020204020204" pitchFamily="34" charset="-122"/>
                        </a:rPr>
                        <a:t>位院士级专家（平均</a:t>
                      </a:r>
                      <a:r>
                        <a:rPr lang="en-US" altLang="zh-CN" dirty="0">
                          <a:solidFill>
                            <a:schemeClr val="bg1"/>
                          </a:solidFill>
                          <a:latin typeface="微软雅黑" panose="020B0503020204020204" pitchFamily="34" charset="-122"/>
                          <a:ea typeface="微软雅黑" panose="020B0503020204020204" pitchFamily="34" charset="-122"/>
                        </a:rPr>
                        <a:t>H</a:t>
                      </a:r>
                      <a:r>
                        <a:rPr lang="zh-CN" altLang="en-US" dirty="0">
                          <a:solidFill>
                            <a:schemeClr val="bg1"/>
                          </a:solidFill>
                          <a:latin typeface="微软雅黑" panose="020B0503020204020204" pitchFamily="34" charset="-122"/>
                          <a:ea typeface="微软雅黑" panose="020B0503020204020204" pitchFamily="34" charset="-122"/>
                        </a:rPr>
                        <a:t>指数</a:t>
                      </a:r>
                      <a:r>
                        <a:rPr lang="en-GB" altLang="zh-CN" dirty="0">
                          <a:solidFill>
                            <a:schemeClr val="bg1"/>
                          </a:solidFill>
                          <a:latin typeface="微软雅黑" panose="020B0503020204020204" pitchFamily="34" charset="-122"/>
                          <a:ea typeface="微软雅黑" panose="020B0503020204020204" pitchFamily="34" charset="-122"/>
                        </a:rPr>
                        <a:t>&gt;84</a:t>
                      </a:r>
                      <a:r>
                        <a:rPr lang="zh-CN" altLang="en-US" dirty="0">
                          <a:solidFill>
                            <a:schemeClr val="bg1"/>
                          </a:solidFill>
                          <a:latin typeface="微软雅黑" panose="020B0503020204020204" pitchFamily="34" charset="-122"/>
                          <a:ea typeface="微软雅黑" panose="020B0503020204020204" pitchFamily="34" charset="-122"/>
                        </a:rPr>
                        <a:t>）</a:t>
                      </a:r>
                      <a:endParaRPr lang="en-GB" altLang="zh-CN" dirty="0">
                        <a:solidFill>
                          <a:schemeClr val="bg1"/>
                        </a:solidFill>
                        <a:latin typeface="微软雅黑" panose="020B0503020204020204" pitchFamily="34" charset="-122"/>
                        <a:ea typeface="微软雅黑" panose="020B0503020204020204" pitchFamily="34" charset="-122"/>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619204999"/>
                  </a:ext>
                </a:extLst>
              </a:tr>
              <a:tr h="354845">
                <a:tc>
                  <a:txBody>
                    <a:bodyPr/>
                    <a:lstStyle>
                      <a:lvl1pPr marL="0" algn="l" defTabSz="914377" rtl="0" eaLnBrk="1" latinLnBrk="0" hangingPunct="1">
                        <a:defRPr sz="1800" kern="1200">
                          <a:solidFill>
                            <a:schemeClr val="tx1"/>
                          </a:solidFill>
                          <a:latin typeface="Arial"/>
                          <a:ea typeface="微软雅黑"/>
                        </a:defRPr>
                      </a:lvl1pPr>
                      <a:lvl2pPr marL="457189" algn="l" defTabSz="914377" rtl="0" eaLnBrk="1" latinLnBrk="0" hangingPunct="1">
                        <a:defRPr sz="1800" kern="1200">
                          <a:solidFill>
                            <a:schemeClr val="tx1"/>
                          </a:solidFill>
                          <a:latin typeface="Arial"/>
                          <a:ea typeface="微软雅黑"/>
                        </a:defRPr>
                      </a:lvl2pPr>
                      <a:lvl3pPr marL="914377" algn="l" defTabSz="914377" rtl="0" eaLnBrk="1" latinLnBrk="0" hangingPunct="1">
                        <a:defRPr sz="1800" kern="1200">
                          <a:solidFill>
                            <a:schemeClr val="tx1"/>
                          </a:solidFill>
                          <a:latin typeface="Arial"/>
                          <a:ea typeface="微软雅黑"/>
                        </a:defRPr>
                      </a:lvl3pPr>
                      <a:lvl4pPr marL="1371566" algn="l" defTabSz="914377" rtl="0" eaLnBrk="1" latinLnBrk="0" hangingPunct="1">
                        <a:defRPr sz="1800" kern="1200">
                          <a:solidFill>
                            <a:schemeClr val="tx1"/>
                          </a:solidFill>
                          <a:latin typeface="Arial"/>
                          <a:ea typeface="微软雅黑"/>
                        </a:defRPr>
                      </a:lvl4pPr>
                      <a:lvl5pPr marL="1828754" algn="l" defTabSz="914377" rtl="0" eaLnBrk="1" latinLnBrk="0" hangingPunct="1">
                        <a:defRPr sz="1800" kern="1200">
                          <a:solidFill>
                            <a:schemeClr val="tx1"/>
                          </a:solidFill>
                          <a:latin typeface="Arial"/>
                          <a:ea typeface="微软雅黑"/>
                        </a:defRPr>
                      </a:lvl5pPr>
                      <a:lvl6pPr marL="2285943" algn="l" defTabSz="914377" rtl="0" eaLnBrk="1" latinLnBrk="0" hangingPunct="1">
                        <a:defRPr sz="1800" kern="1200">
                          <a:solidFill>
                            <a:schemeClr val="tx1"/>
                          </a:solidFill>
                          <a:latin typeface="Arial"/>
                          <a:ea typeface="微软雅黑"/>
                        </a:defRPr>
                      </a:lvl6pPr>
                      <a:lvl7pPr marL="2743131" algn="l" defTabSz="914377" rtl="0" eaLnBrk="1" latinLnBrk="0" hangingPunct="1">
                        <a:defRPr sz="1800" kern="1200">
                          <a:solidFill>
                            <a:schemeClr val="tx1"/>
                          </a:solidFill>
                          <a:latin typeface="Arial"/>
                          <a:ea typeface="微软雅黑"/>
                        </a:defRPr>
                      </a:lvl7pPr>
                      <a:lvl8pPr marL="3200320" algn="l" defTabSz="914377" rtl="0" eaLnBrk="1" latinLnBrk="0" hangingPunct="1">
                        <a:defRPr sz="1800" kern="1200">
                          <a:solidFill>
                            <a:schemeClr val="tx1"/>
                          </a:solidFill>
                          <a:latin typeface="Arial"/>
                          <a:ea typeface="微软雅黑"/>
                        </a:defRPr>
                      </a:lvl8pPr>
                      <a:lvl9pPr marL="3657509" algn="l" defTabSz="914377" rtl="0" eaLnBrk="1" latinLnBrk="0" hangingPunct="1">
                        <a:defRPr sz="1800" kern="1200">
                          <a:solidFill>
                            <a:schemeClr val="tx1"/>
                          </a:solidFill>
                          <a:latin typeface="Arial"/>
                          <a:ea typeface="微软雅黑"/>
                        </a:defRPr>
                      </a:lvl9pPr>
                    </a:lstStyle>
                    <a:p>
                      <a:pPr algn="dist"/>
                      <a:r>
                        <a:rPr lang="zh-CN" altLang="en-US" b="1" dirty="0">
                          <a:solidFill>
                            <a:schemeClr val="bg1"/>
                          </a:solidFill>
                          <a:latin typeface="微软雅黑" panose="020B0503020204020204" pitchFamily="34" charset="-122"/>
                          <a:ea typeface="微软雅黑" panose="020B0503020204020204" pitchFamily="34" charset="-122"/>
                        </a:rPr>
                        <a:t>编委团队：</a:t>
                      </a:r>
                      <a:endParaRPr lang="en-GB" b="1" dirty="0">
                        <a:solidFill>
                          <a:schemeClr val="bg1"/>
                        </a:solidFill>
                        <a:latin typeface="微软雅黑" panose="020B0503020204020204" pitchFamily="34" charset="-122"/>
                        <a:ea typeface="微软雅黑" panose="020B0503020204020204" pitchFamily="34" charset="-122"/>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tx1"/>
                          </a:solidFill>
                          <a:latin typeface="Arial"/>
                          <a:ea typeface="微软雅黑"/>
                        </a:defRPr>
                      </a:lvl1pPr>
                      <a:lvl2pPr marL="457189" algn="l" defTabSz="914377" rtl="0" eaLnBrk="1" latinLnBrk="0" hangingPunct="1">
                        <a:defRPr sz="1800" kern="1200">
                          <a:solidFill>
                            <a:schemeClr val="tx1"/>
                          </a:solidFill>
                          <a:latin typeface="Arial"/>
                          <a:ea typeface="微软雅黑"/>
                        </a:defRPr>
                      </a:lvl2pPr>
                      <a:lvl3pPr marL="914377" algn="l" defTabSz="914377" rtl="0" eaLnBrk="1" latinLnBrk="0" hangingPunct="1">
                        <a:defRPr sz="1800" kern="1200">
                          <a:solidFill>
                            <a:schemeClr val="tx1"/>
                          </a:solidFill>
                          <a:latin typeface="Arial"/>
                          <a:ea typeface="微软雅黑"/>
                        </a:defRPr>
                      </a:lvl3pPr>
                      <a:lvl4pPr marL="1371566" algn="l" defTabSz="914377" rtl="0" eaLnBrk="1" latinLnBrk="0" hangingPunct="1">
                        <a:defRPr sz="1800" kern="1200">
                          <a:solidFill>
                            <a:schemeClr val="tx1"/>
                          </a:solidFill>
                          <a:latin typeface="Arial"/>
                          <a:ea typeface="微软雅黑"/>
                        </a:defRPr>
                      </a:lvl4pPr>
                      <a:lvl5pPr marL="1828754" algn="l" defTabSz="914377" rtl="0" eaLnBrk="1" latinLnBrk="0" hangingPunct="1">
                        <a:defRPr sz="1800" kern="1200">
                          <a:solidFill>
                            <a:schemeClr val="tx1"/>
                          </a:solidFill>
                          <a:latin typeface="Arial"/>
                          <a:ea typeface="微软雅黑"/>
                        </a:defRPr>
                      </a:lvl5pPr>
                      <a:lvl6pPr marL="2285943" algn="l" defTabSz="914377" rtl="0" eaLnBrk="1" latinLnBrk="0" hangingPunct="1">
                        <a:defRPr sz="1800" kern="1200">
                          <a:solidFill>
                            <a:schemeClr val="tx1"/>
                          </a:solidFill>
                          <a:latin typeface="Arial"/>
                          <a:ea typeface="微软雅黑"/>
                        </a:defRPr>
                      </a:lvl6pPr>
                      <a:lvl7pPr marL="2743131" algn="l" defTabSz="914377" rtl="0" eaLnBrk="1" latinLnBrk="0" hangingPunct="1">
                        <a:defRPr sz="1800" kern="1200">
                          <a:solidFill>
                            <a:schemeClr val="tx1"/>
                          </a:solidFill>
                          <a:latin typeface="Arial"/>
                          <a:ea typeface="微软雅黑"/>
                        </a:defRPr>
                      </a:lvl7pPr>
                      <a:lvl8pPr marL="3200320" algn="l" defTabSz="914377" rtl="0" eaLnBrk="1" latinLnBrk="0" hangingPunct="1">
                        <a:defRPr sz="1800" kern="1200">
                          <a:solidFill>
                            <a:schemeClr val="tx1"/>
                          </a:solidFill>
                          <a:latin typeface="Arial"/>
                          <a:ea typeface="微软雅黑"/>
                        </a:defRPr>
                      </a:lvl8pPr>
                      <a:lvl9pPr marL="3657509" algn="l" defTabSz="914377" rtl="0" eaLnBrk="1" latinLnBrk="0" hangingPunct="1">
                        <a:defRPr sz="1800" kern="1200">
                          <a:solidFill>
                            <a:schemeClr val="tx1"/>
                          </a:solidFill>
                          <a:latin typeface="Arial"/>
                          <a:ea typeface="微软雅黑"/>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lang="zh-CN" altLang="en-US" dirty="0">
                          <a:solidFill>
                            <a:schemeClr val="bg1"/>
                          </a:solidFill>
                          <a:latin typeface="微软雅黑" panose="020B0503020204020204" pitchFamily="34" charset="-122"/>
                          <a:ea typeface="微软雅黑" panose="020B0503020204020204" pitchFamily="34" charset="-122"/>
                        </a:rPr>
                        <a:t>来自</a:t>
                      </a:r>
                      <a:r>
                        <a:rPr lang="en-GB" altLang="zh-CN" dirty="0">
                          <a:solidFill>
                            <a:schemeClr val="bg1"/>
                          </a:solidFill>
                          <a:latin typeface="微软雅黑" panose="020B0503020204020204" pitchFamily="34" charset="-122"/>
                          <a:ea typeface="微软雅黑" panose="020B0503020204020204" pitchFamily="34" charset="-122"/>
                        </a:rPr>
                        <a:t>21</a:t>
                      </a:r>
                      <a:r>
                        <a:rPr lang="zh-CN" altLang="en-US" dirty="0">
                          <a:solidFill>
                            <a:schemeClr val="bg1"/>
                          </a:solidFill>
                          <a:latin typeface="微软雅黑" panose="020B0503020204020204" pitchFamily="34" charset="-122"/>
                          <a:ea typeface="微软雅黑" panose="020B0503020204020204" pitchFamily="34" charset="-122"/>
                        </a:rPr>
                        <a:t>个国家</a:t>
                      </a:r>
                      <a:r>
                        <a:rPr lang="en-GB" altLang="zh-CN" dirty="0">
                          <a:solidFill>
                            <a:schemeClr val="bg1"/>
                          </a:solidFill>
                          <a:latin typeface="微软雅黑" panose="020B0503020204020204" pitchFamily="34" charset="-122"/>
                          <a:ea typeface="微软雅黑" panose="020B0503020204020204" pitchFamily="34" charset="-122"/>
                        </a:rPr>
                        <a:t>55</a:t>
                      </a:r>
                      <a:r>
                        <a:rPr lang="zh-CN" altLang="en-US" dirty="0">
                          <a:solidFill>
                            <a:schemeClr val="bg1"/>
                          </a:solidFill>
                          <a:latin typeface="微软雅黑" panose="020B0503020204020204" pitchFamily="34" charset="-122"/>
                          <a:ea typeface="微软雅黑" panose="020B0503020204020204" pitchFamily="34" charset="-122"/>
                        </a:rPr>
                        <a:t>位杰青级学者（平均</a:t>
                      </a:r>
                      <a:r>
                        <a:rPr lang="en-US" altLang="zh-CN" dirty="0">
                          <a:solidFill>
                            <a:schemeClr val="bg1"/>
                          </a:solidFill>
                          <a:latin typeface="微软雅黑" panose="020B0503020204020204" pitchFamily="34" charset="-122"/>
                          <a:ea typeface="微软雅黑" panose="020B0503020204020204" pitchFamily="34" charset="-122"/>
                        </a:rPr>
                        <a:t>H</a:t>
                      </a:r>
                      <a:r>
                        <a:rPr lang="zh-CN" altLang="en-US" dirty="0">
                          <a:solidFill>
                            <a:schemeClr val="bg1"/>
                          </a:solidFill>
                          <a:latin typeface="微软雅黑" panose="020B0503020204020204" pitchFamily="34" charset="-122"/>
                          <a:ea typeface="微软雅黑" panose="020B0503020204020204" pitchFamily="34" charset="-122"/>
                        </a:rPr>
                        <a:t>指数</a:t>
                      </a:r>
                      <a:r>
                        <a:rPr lang="en-GB" altLang="zh-CN" dirty="0">
                          <a:solidFill>
                            <a:schemeClr val="bg1"/>
                          </a:solidFill>
                          <a:latin typeface="微软雅黑" panose="020B0503020204020204" pitchFamily="34" charset="-122"/>
                          <a:ea typeface="微软雅黑" panose="020B0503020204020204" pitchFamily="34" charset="-122"/>
                        </a:rPr>
                        <a:t>&gt;47</a:t>
                      </a:r>
                      <a:r>
                        <a:rPr lang="zh-CN" altLang="en-US" dirty="0">
                          <a:solidFill>
                            <a:schemeClr val="bg1"/>
                          </a:solidFill>
                          <a:latin typeface="微软雅黑" panose="020B0503020204020204" pitchFamily="34" charset="-122"/>
                          <a:ea typeface="微软雅黑" panose="020B0503020204020204" pitchFamily="34" charset="-122"/>
                        </a:rPr>
                        <a:t>）</a:t>
                      </a:r>
                      <a:endParaRPr lang="en-GB" altLang="zh-CN" dirty="0">
                        <a:solidFill>
                          <a:schemeClr val="bg1"/>
                        </a:solidFill>
                        <a:latin typeface="微软雅黑" panose="020B0503020204020204" pitchFamily="34" charset="-122"/>
                        <a:ea typeface="微软雅黑" panose="020B0503020204020204" pitchFamily="34" charset="-122"/>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841000635"/>
                  </a:ext>
                </a:extLst>
              </a:tr>
              <a:tr h="354845">
                <a:tc>
                  <a:txBody>
                    <a:bodyPr/>
                    <a:lstStyle>
                      <a:lvl1pPr marL="0" algn="l" defTabSz="914377" rtl="0" eaLnBrk="1" latinLnBrk="0" hangingPunct="1">
                        <a:defRPr sz="1800" kern="1200">
                          <a:solidFill>
                            <a:schemeClr val="tx1"/>
                          </a:solidFill>
                          <a:latin typeface="Arial"/>
                          <a:ea typeface="微软雅黑"/>
                        </a:defRPr>
                      </a:lvl1pPr>
                      <a:lvl2pPr marL="457189" algn="l" defTabSz="914377" rtl="0" eaLnBrk="1" latinLnBrk="0" hangingPunct="1">
                        <a:defRPr sz="1800" kern="1200">
                          <a:solidFill>
                            <a:schemeClr val="tx1"/>
                          </a:solidFill>
                          <a:latin typeface="Arial"/>
                          <a:ea typeface="微软雅黑"/>
                        </a:defRPr>
                      </a:lvl2pPr>
                      <a:lvl3pPr marL="914377" algn="l" defTabSz="914377" rtl="0" eaLnBrk="1" latinLnBrk="0" hangingPunct="1">
                        <a:defRPr sz="1800" kern="1200">
                          <a:solidFill>
                            <a:schemeClr val="tx1"/>
                          </a:solidFill>
                          <a:latin typeface="Arial"/>
                          <a:ea typeface="微软雅黑"/>
                        </a:defRPr>
                      </a:lvl3pPr>
                      <a:lvl4pPr marL="1371566" algn="l" defTabSz="914377" rtl="0" eaLnBrk="1" latinLnBrk="0" hangingPunct="1">
                        <a:defRPr sz="1800" kern="1200">
                          <a:solidFill>
                            <a:schemeClr val="tx1"/>
                          </a:solidFill>
                          <a:latin typeface="Arial"/>
                          <a:ea typeface="微软雅黑"/>
                        </a:defRPr>
                      </a:lvl4pPr>
                      <a:lvl5pPr marL="1828754" algn="l" defTabSz="914377" rtl="0" eaLnBrk="1" latinLnBrk="0" hangingPunct="1">
                        <a:defRPr sz="1800" kern="1200">
                          <a:solidFill>
                            <a:schemeClr val="tx1"/>
                          </a:solidFill>
                          <a:latin typeface="Arial"/>
                          <a:ea typeface="微软雅黑"/>
                        </a:defRPr>
                      </a:lvl5pPr>
                      <a:lvl6pPr marL="2285943" algn="l" defTabSz="914377" rtl="0" eaLnBrk="1" latinLnBrk="0" hangingPunct="1">
                        <a:defRPr sz="1800" kern="1200">
                          <a:solidFill>
                            <a:schemeClr val="tx1"/>
                          </a:solidFill>
                          <a:latin typeface="Arial"/>
                          <a:ea typeface="微软雅黑"/>
                        </a:defRPr>
                      </a:lvl6pPr>
                      <a:lvl7pPr marL="2743131" algn="l" defTabSz="914377" rtl="0" eaLnBrk="1" latinLnBrk="0" hangingPunct="1">
                        <a:defRPr sz="1800" kern="1200">
                          <a:solidFill>
                            <a:schemeClr val="tx1"/>
                          </a:solidFill>
                          <a:latin typeface="Arial"/>
                          <a:ea typeface="微软雅黑"/>
                        </a:defRPr>
                      </a:lvl7pPr>
                      <a:lvl8pPr marL="3200320" algn="l" defTabSz="914377" rtl="0" eaLnBrk="1" latinLnBrk="0" hangingPunct="1">
                        <a:defRPr sz="1800" kern="1200">
                          <a:solidFill>
                            <a:schemeClr val="tx1"/>
                          </a:solidFill>
                          <a:latin typeface="Arial"/>
                          <a:ea typeface="微软雅黑"/>
                        </a:defRPr>
                      </a:lvl8pPr>
                      <a:lvl9pPr marL="3657509" algn="l" defTabSz="914377" rtl="0" eaLnBrk="1" latinLnBrk="0" hangingPunct="1">
                        <a:defRPr sz="1800" kern="1200">
                          <a:solidFill>
                            <a:schemeClr val="tx1"/>
                          </a:solidFill>
                          <a:latin typeface="Arial"/>
                          <a:ea typeface="微软雅黑"/>
                        </a:defRPr>
                      </a:lvl9pPr>
                    </a:lstStyle>
                    <a:p>
                      <a:pPr marL="0" marR="0" lvl="0" indent="0" algn="dist" defTabSz="914354"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w="6600">
                            <a:noFill/>
                            <a:prstDash val="solid"/>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rPr>
                        <a:t>编 辑 部：</a:t>
                      </a:r>
                      <a:endParaRPr kumimoji="0" lang="en-US" altLang="zh-CN" sz="1800" b="1" i="0" u="none" strike="noStrike" kern="1200" cap="none" spc="0" normalizeH="0" baseline="0" noProof="0" dirty="0">
                        <a:ln w="6600">
                          <a:noFill/>
                          <a:prstDash val="solid"/>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tx1"/>
                          </a:solidFill>
                          <a:latin typeface="Arial"/>
                          <a:ea typeface="微软雅黑"/>
                        </a:defRPr>
                      </a:lvl1pPr>
                      <a:lvl2pPr marL="457189" algn="l" defTabSz="914377" rtl="0" eaLnBrk="1" latinLnBrk="0" hangingPunct="1">
                        <a:defRPr sz="1800" kern="1200">
                          <a:solidFill>
                            <a:schemeClr val="tx1"/>
                          </a:solidFill>
                          <a:latin typeface="Arial"/>
                          <a:ea typeface="微软雅黑"/>
                        </a:defRPr>
                      </a:lvl2pPr>
                      <a:lvl3pPr marL="914377" algn="l" defTabSz="914377" rtl="0" eaLnBrk="1" latinLnBrk="0" hangingPunct="1">
                        <a:defRPr sz="1800" kern="1200">
                          <a:solidFill>
                            <a:schemeClr val="tx1"/>
                          </a:solidFill>
                          <a:latin typeface="Arial"/>
                          <a:ea typeface="微软雅黑"/>
                        </a:defRPr>
                      </a:lvl3pPr>
                      <a:lvl4pPr marL="1371566" algn="l" defTabSz="914377" rtl="0" eaLnBrk="1" latinLnBrk="0" hangingPunct="1">
                        <a:defRPr sz="1800" kern="1200">
                          <a:solidFill>
                            <a:schemeClr val="tx1"/>
                          </a:solidFill>
                          <a:latin typeface="Arial"/>
                          <a:ea typeface="微软雅黑"/>
                        </a:defRPr>
                      </a:lvl4pPr>
                      <a:lvl5pPr marL="1828754" algn="l" defTabSz="914377" rtl="0" eaLnBrk="1" latinLnBrk="0" hangingPunct="1">
                        <a:defRPr sz="1800" kern="1200">
                          <a:solidFill>
                            <a:schemeClr val="tx1"/>
                          </a:solidFill>
                          <a:latin typeface="Arial"/>
                          <a:ea typeface="微软雅黑"/>
                        </a:defRPr>
                      </a:lvl5pPr>
                      <a:lvl6pPr marL="2285943" algn="l" defTabSz="914377" rtl="0" eaLnBrk="1" latinLnBrk="0" hangingPunct="1">
                        <a:defRPr sz="1800" kern="1200">
                          <a:solidFill>
                            <a:schemeClr val="tx1"/>
                          </a:solidFill>
                          <a:latin typeface="Arial"/>
                          <a:ea typeface="微软雅黑"/>
                        </a:defRPr>
                      </a:lvl6pPr>
                      <a:lvl7pPr marL="2743131" algn="l" defTabSz="914377" rtl="0" eaLnBrk="1" latinLnBrk="0" hangingPunct="1">
                        <a:defRPr sz="1800" kern="1200">
                          <a:solidFill>
                            <a:schemeClr val="tx1"/>
                          </a:solidFill>
                          <a:latin typeface="Arial"/>
                          <a:ea typeface="微软雅黑"/>
                        </a:defRPr>
                      </a:lvl7pPr>
                      <a:lvl8pPr marL="3200320" algn="l" defTabSz="914377" rtl="0" eaLnBrk="1" latinLnBrk="0" hangingPunct="1">
                        <a:defRPr sz="1800" kern="1200">
                          <a:solidFill>
                            <a:schemeClr val="tx1"/>
                          </a:solidFill>
                          <a:latin typeface="Arial"/>
                          <a:ea typeface="微软雅黑"/>
                        </a:defRPr>
                      </a:lvl8pPr>
                      <a:lvl9pPr marL="3657509" algn="l" defTabSz="914377" rtl="0" eaLnBrk="1" latinLnBrk="0" hangingPunct="1">
                        <a:defRPr sz="1800" kern="1200">
                          <a:solidFill>
                            <a:schemeClr val="tx1"/>
                          </a:solidFill>
                          <a:latin typeface="Arial"/>
                          <a:ea typeface="微软雅黑"/>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altLang="zh-CN" dirty="0">
                          <a:solidFill>
                            <a:schemeClr val="bg1"/>
                          </a:solidFill>
                          <a:latin typeface="微软雅黑" panose="020B0503020204020204" pitchFamily="34" charset="-122"/>
                          <a:ea typeface="微软雅黑" panose="020B0503020204020204" pitchFamily="34" charset="-122"/>
                        </a:rPr>
                        <a:t>greencarbon@qibebt.ac.cn </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858866290"/>
                  </a:ext>
                </a:extLst>
              </a:tr>
            </a:tbl>
          </a:graphicData>
        </a:graphic>
      </p:graphicFrame>
      <p:sp>
        <p:nvSpPr>
          <p:cNvPr id="5" name="矩形 4">
            <a:extLst>
              <a:ext uri="{FF2B5EF4-FFF2-40B4-BE49-F238E27FC236}">
                <a16:creationId xmlns:a16="http://schemas.microsoft.com/office/drawing/2014/main" id="{361D3EC6-8791-42B5-9440-A1C4B12E58CB}"/>
              </a:ext>
            </a:extLst>
          </p:cNvPr>
          <p:cNvSpPr/>
          <p:nvPr/>
        </p:nvSpPr>
        <p:spPr>
          <a:xfrm>
            <a:off x="8153607" y="1006247"/>
            <a:ext cx="3917106" cy="4096092"/>
          </a:xfrm>
          <a:prstGeom prst="rect">
            <a:avLst/>
          </a:prstGeom>
          <a:solidFill>
            <a:srgbClr val="E2F0D9">
              <a:alpha val="50196"/>
            </a:srgbClr>
          </a:solidFill>
          <a:ln w="28575">
            <a:noFill/>
          </a:ln>
          <a:effectLst/>
        </p:spPr>
        <p:txBody>
          <a:bodyPr wrap="square" lIns="108000" tIns="108000" rIns="108000" bIns="108000" rtlCol="0">
            <a:noAutofit/>
          </a:bodyPr>
          <a:lstStyle/>
          <a:p>
            <a:pPr marL="180975" indent="-180975">
              <a:spcBef>
                <a:spcPts val="600"/>
              </a:spcBef>
              <a:spcAft>
                <a:spcPts val="600"/>
              </a:spcAft>
            </a:pPr>
            <a:r>
              <a:rPr lang="zh-CN" altLang="en-US" sz="1600" b="1" dirty="0">
                <a:solidFill>
                  <a:srgbClr val="70AD47">
                    <a:lumMod val="50000"/>
                  </a:srgbClr>
                </a:solidFill>
                <a:latin typeface="微软雅黑" panose="020B0503020204020204" pitchFamily="34" charset="-122"/>
                <a:ea typeface="微软雅黑" panose="020B0503020204020204" pitchFamily="34" charset="-122"/>
              </a:rPr>
              <a:t>刊载范围</a:t>
            </a:r>
            <a:endParaRPr lang="en-GB" altLang="zh-CN" sz="1600" b="1" dirty="0">
              <a:solidFill>
                <a:srgbClr val="70AD47">
                  <a:lumMod val="50000"/>
                </a:srgbClr>
              </a:solidFill>
              <a:latin typeface="微软雅黑" panose="020B0503020204020204" pitchFamily="34" charset="-122"/>
              <a:ea typeface="微软雅黑" panose="020B0503020204020204" pitchFamily="34" charset="-122"/>
            </a:endParaRPr>
          </a:p>
          <a:p>
            <a:pPr marL="180975" indent="-180975">
              <a:spcBef>
                <a:spcPts val="600"/>
              </a:spcBef>
              <a:spcAft>
                <a:spcPts val="600"/>
              </a:spcAft>
              <a:buFont typeface="Arial" panose="020B0604020202020204" pitchFamily="34" charset="0"/>
              <a:buChar char="•"/>
            </a:pPr>
            <a:r>
              <a:rPr lang="zh-CN" altLang="en-US" sz="1600" dirty="0">
                <a:solidFill>
                  <a:srgbClr val="70AD47">
                    <a:lumMod val="50000"/>
                  </a:srgbClr>
                </a:solidFill>
                <a:latin typeface="微软雅黑" panose="020B0503020204020204" pitchFamily="34" charset="-122"/>
                <a:ea typeface="微软雅黑" panose="020B0503020204020204" pitchFamily="34" charset="-122"/>
              </a:rPr>
              <a:t>可再生碳：资源、环境、能源、化学品和材料 </a:t>
            </a:r>
          </a:p>
          <a:p>
            <a:pPr marL="180975" indent="-180975">
              <a:spcBef>
                <a:spcPts val="600"/>
              </a:spcBef>
              <a:spcAft>
                <a:spcPts val="600"/>
              </a:spcAft>
              <a:buFont typeface="Arial" panose="020B0604020202020204" pitchFamily="34" charset="0"/>
              <a:buChar char="•"/>
            </a:pPr>
            <a:r>
              <a:rPr lang="zh-CN" altLang="en-US" sz="1600" dirty="0">
                <a:solidFill>
                  <a:srgbClr val="70AD47">
                    <a:lumMod val="50000"/>
                  </a:srgbClr>
                </a:solidFill>
                <a:latin typeface="微软雅黑" panose="020B0503020204020204" pitchFamily="34" charset="-122"/>
                <a:ea typeface="微软雅黑" panose="020B0503020204020204" pitchFamily="34" charset="-122"/>
              </a:rPr>
              <a:t>绿色低碳技术：电催化、光催化、化学催化、生物催化和生物制造 </a:t>
            </a:r>
            <a:endParaRPr lang="en-GB" altLang="zh-CN" sz="1600" dirty="0">
              <a:solidFill>
                <a:srgbClr val="70AD47">
                  <a:lumMod val="50000"/>
                </a:srgbClr>
              </a:solidFill>
              <a:latin typeface="微软雅黑" panose="020B0503020204020204" pitchFamily="34" charset="-122"/>
              <a:ea typeface="微软雅黑" panose="020B0503020204020204" pitchFamily="34" charset="-122"/>
            </a:endParaRPr>
          </a:p>
          <a:p>
            <a:pPr marL="180975" indent="-180975">
              <a:spcBef>
                <a:spcPts val="600"/>
              </a:spcBef>
              <a:spcAft>
                <a:spcPts val="600"/>
              </a:spcAft>
              <a:buFont typeface="Arial" panose="020B0604020202020204" pitchFamily="34" charset="0"/>
              <a:buChar char="•"/>
            </a:pPr>
            <a:r>
              <a:rPr lang="zh-CN" altLang="en-US" sz="1600" dirty="0">
                <a:solidFill>
                  <a:srgbClr val="70AD47">
                    <a:lumMod val="50000"/>
                  </a:srgbClr>
                </a:solidFill>
                <a:latin typeface="微软雅黑" panose="020B0503020204020204" pitchFamily="34" charset="-122"/>
                <a:ea typeface="微软雅黑" panose="020B0503020204020204" pitchFamily="34" charset="-122"/>
              </a:rPr>
              <a:t>用于碳固定和转化的合成生物学 </a:t>
            </a:r>
            <a:endParaRPr lang="en-GB" altLang="zh-CN" sz="1600" dirty="0">
              <a:solidFill>
                <a:srgbClr val="70AD47">
                  <a:lumMod val="50000"/>
                </a:srgbClr>
              </a:solidFill>
              <a:latin typeface="微软雅黑" panose="020B0503020204020204" pitchFamily="34" charset="-122"/>
              <a:ea typeface="微软雅黑" panose="020B0503020204020204" pitchFamily="34" charset="-122"/>
            </a:endParaRPr>
          </a:p>
          <a:p>
            <a:pPr marL="180975" indent="-180975">
              <a:spcBef>
                <a:spcPts val="600"/>
              </a:spcBef>
              <a:spcAft>
                <a:spcPts val="600"/>
              </a:spcAft>
              <a:buFont typeface="Arial" panose="020B0604020202020204" pitchFamily="34" charset="0"/>
              <a:buChar char="•"/>
            </a:pPr>
            <a:r>
              <a:rPr lang="zh-CN" altLang="en-US" sz="1600" dirty="0">
                <a:solidFill>
                  <a:srgbClr val="70AD47">
                    <a:lumMod val="50000"/>
                  </a:srgbClr>
                </a:solidFill>
                <a:latin typeface="微软雅黑" panose="020B0503020204020204" pitchFamily="34" charset="-122"/>
                <a:ea typeface="微软雅黑" panose="020B0503020204020204" pitchFamily="34" charset="-122"/>
              </a:rPr>
              <a:t>电化学能量转换与存储 </a:t>
            </a:r>
            <a:endParaRPr lang="en-GB" altLang="zh-CN" sz="1600" dirty="0">
              <a:solidFill>
                <a:srgbClr val="70AD47">
                  <a:lumMod val="50000"/>
                </a:srgbClr>
              </a:solidFill>
              <a:latin typeface="微软雅黑" panose="020B0503020204020204" pitchFamily="34" charset="-122"/>
              <a:ea typeface="微软雅黑" panose="020B0503020204020204" pitchFamily="34" charset="-122"/>
            </a:endParaRPr>
          </a:p>
          <a:p>
            <a:pPr marL="180975" indent="-180975">
              <a:spcBef>
                <a:spcPts val="600"/>
              </a:spcBef>
              <a:spcAft>
                <a:spcPts val="600"/>
              </a:spcAft>
              <a:buFont typeface="Arial" panose="020B0604020202020204" pitchFamily="34" charset="0"/>
              <a:buChar char="•"/>
            </a:pPr>
            <a:r>
              <a:rPr lang="zh-CN" altLang="en-US" sz="1600" dirty="0">
                <a:solidFill>
                  <a:srgbClr val="70AD47">
                    <a:lumMod val="50000"/>
                  </a:srgbClr>
                </a:solidFill>
                <a:latin typeface="微软雅黑" panose="020B0503020204020204" pitchFamily="34" charset="-122"/>
                <a:ea typeface="微软雅黑" panose="020B0503020204020204" pitchFamily="34" charset="-122"/>
              </a:rPr>
              <a:t>净零碳和负碳技术 </a:t>
            </a:r>
            <a:endParaRPr lang="en-GB" altLang="zh-CN" sz="1600" dirty="0">
              <a:solidFill>
                <a:srgbClr val="70AD47">
                  <a:lumMod val="50000"/>
                </a:srgbClr>
              </a:solidFill>
              <a:latin typeface="微软雅黑" panose="020B0503020204020204" pitchFamily="34" charset="-122"/>
              <a:ea typeface="微软雅黑" panose="020B0503020204020204" pitchFamily="34" charset="-122"/>
            </a:endParaRPr>
          </a:p>
          <a:p>
            <a:pPr marL="180975" indent="-180975">
              <a:spcBef>
                <a:spcPts val="600"/>
              </a:spcBef>
              <a:spcAft>
                <a:spcPts val="600"/>
              </a:spcAft>
              <a:buFont typeface="Arial" panose="020B0604020202020204" pitchFamily="34" charset="0"/>
              <a:buChar char="•"/>
            </a:pPr>
            <a:r>
              <a:rPr lang="zh-CN" altLang="en-US" sz="1600" dirty="0">
                <a:solidFill>
                  <a:srgbClr val="70AD47">
                    <a:lumMod val="50000"/>
                  </a:srgbClr>
                </a:solidFill>
                <a:latin typeface="微软雅黑" panose="020B0503020204020204" pitchFamily="34" charset="-122"/>
                <a:ea typeface="微软雅黑" panose="020B0503020204020204" pitchFamily="34" charset="-122"/>
              </a:rPr>
              <a:t>碳管理：碳足迹和生命周期评估、碳模拟与政策</a:t>
            </a:r>
            <a:endParaRPr lang="en-GB" altLang="zh-CN" sz="1600" dirty="0">
              <a:solidFill>
                <a:srgbClr val="70AD47">
                  <a:lumMod val="50000"/>
                </a:srgbClr>
              </a:solidFill>
              <a:latin typeface="微软雅黑" panose="020B0503020204020204" pitchFamily="34" charset="-122"/>
              <a:ea typeface="微软雅黑" panose="020B0503020204020204" pitchFamily="34" charset="-122"/>
            </a:endParaRPr>
          </a:p>
          <a:p>
            <a:pPr marL="180975" indent="-180975">
              <a:spcBef>
                <a:spcPts val="600"/>
              </a:spcBef>
              <a:spcAft>
                <a:spcPts val="600"/>
              </a:spcAft>
              <a:buFont typeface="Arial" panose="020B0604020202020204" pitchFamily="34" charset="0"/>
              <a:buChar char="•"/>
            </a:pPr>
            <a:r>
              <a:rPr lang="zh-CN" altLang="en-US" sz="1600" dirty="0">
                <a:solidFill>
                  <a:srgbClr val="FF0000"/>
                </a:solidFill>
                <a:latin typeface="微软雅黑" panose="020B0503020204020204" pitchFamily="34" charset="-122"/>
                <a:ea typeface="微软雅黑" panose="020B0503020204020204" pitchFamily="34" charset="-122"/>
              </a:rPr>
              <a:t>绿碳研究中的人工智能和数据科学 </a:t>
            </a:r>
            <a:endParaRPr lang="en-GB" sz="1600" dirty="0">
              <a:solidFill>
                <a:srgbClr val="FF0000"/>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336653A5-C4DB-4B42-B95D-1BA2079E8BE8}"/>
              </a:ext>
            </a:extLst>
          </p:cNvPr>
          <p:cNvSpPr/>
          <p:nvPr/>
        </p:nvSpPr>
        <p:spPr>
          <a:xfrm>
            <a:off x="121287" y="1037834"/>
            <a:ext cx="7911033" cy="369332"/>
          </a:xfrm>
          <a:prstGeom prst="rect">
            <a:avLst/>
          </a:prstGeom>
        </p:spPr>
        <p:txBody>
          <a:bodyPr wrap="square">
            <a:spAutoFit/>
          </a:bodyPr>
          <a:lstStyle/>
          <a:p>
            <a:pPr algn="ctr"/>
            <a:r>
              <a:rPr lang="en-US" altLang="zh-CN" b="1" i="1" dirty="0">
                <a:solidFill>
                  <a:schemeClr val="accent6">
                    <a:lumMod val="50000"/>
                  </a:schemeClr>
                </a:solidFill>
                <a:latin typeface="Microsoft YaHei" panose="020B0503020204020204" pitchFamily="34" charset="-122"/>
                <a:ea typeface="Microsoft YaHei" panose="020B0503020204020204" pitchFamily="34" charset="-122"/>
              </a:rPr>
              <a:t>Green Carbon </a:t>
            </a:r>
            <a:r>
              <a:rPr lang="zh-CN" altLang="en-US" b="1" dirty="0">
                <a:solidFill>
                  <a:schemeClr val="accent6">
                    <a:lumMod val="50000"/>
                  </a:schemeClr>
                </a:solidFill>
                <a:latin typeface="Microsoft YaHei" panose="020B0503020204020204" pitchFamily="34" charset="-122"/>
                <a:ea typeface="Microsoft YaHei" panose="020B0503020204020204" pitchFamily="34" charset="-122"/>
              </a:rPr>
              <a:t>中国科技期刊卓越行动计划</a:t>
            </a:r>
            <a:r>
              <a:rPr lang="zh-CN" altLang="en-US" b="1" dirty="0">
                <a:solidFill>
                  <a:schemeClr val="accent2">
                    <a:lumMod val="75000"/>
                  </a:schemeClr>
                </a:solidFill>
                <a:ea typeface="微软雅黑" panose="020B0503020204020204" pitchFamily="34" charset="-122"/>
              </a:rPr>
              <a:t>高起点新刊</a:t>
            </a:r>
            <a:endParaRPr lang="en-GB" b="1" dirty="0">
              <a:solidFill>
                <a:schemeClr val="accent2">
                  <a:lumMod val="75000"/>
                </a:schemeClr>
              </a:solidFill>
              <a:ea typeface="微软雅黑" panose="020B0503020204020204" pitchFamily="34" charset="-122"/>
            </a:endParaRPr>
          </a:p>
        </p:txBody>
      </p:sp>
      <p:pic>
        <p:nvPicPr>
          <p:cNvPr id="26" name="图片 25">
            <a:extLst>
              <a:ext uri="{FF2B5EF4-FFF2-40B4-BE49-F238E27FC236}">
                <a16:creationId xmlns:a16="http://schemas.microsoft.com/office/drawing/2014/main" id="{EEBADBF6-16AE-4E8A-AF5D-323FD55996B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856732" y="5123540"/>
            <a:ext cx="1209600" cy="1209600"/>
          </a:xfrm>
          <a:prstGeom prst="rect">
            <a:avLst/>
          </a:prstGeom>
        </p:spPr>
      </p:pic>
    </p:spTree>
    <p:extLst>
      <p:ext uri="{BB962C8B-B14F-4D97-AF65-F5344CB8AC3E}">
        <p14:creationId xmlns:p14="http://schemas.microsoft.com/office/powerpoint/2010/main" val="4213721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6C628F3-36B8-42E3-A7E2-45BFC8FD9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6">
            <a:extLst>
              <a:ext uri="{FF2B5EF4-FFF2-40B4-BE49-F238E27FC236}">
                <a16:creationId xmlns:a16="http://schemas.microsoft.com/office/drawing/2014/main" id="{01F1AE50-5C71-4F42-A6CC-82A2C66C9217}"/>
              </a:ext>
            </a:extLst>
          </p:cNvPr>
          <p:cNvSpPr txBox="1"/>
          <p:nvPr/>
        </p:nvSpPr>
        <p:spPr>
          <a:xfrm>
            <a:off x="219369" y="693000"/>
            <a:ext cx="7690047" cy="2177620"/>
          </a:xfrm>
          <a:prstGeom prst="rect">
            <a:avLst/>
          </a:prstGeom>
          <a:noFill/>
          <a:ln w="28575">
            <a:noFill/>
          </a:ln>
          <a:effectLst/>
        </p:spPr>
        <p:txBody>
          <a:bodyPr wrap="square" lIns="108000" tIns="108000" rIns="108000" bIns="108000" rtlCol="0">
            <a:spAutoFit/>
          </a:bodyPr>
          <a:lstStyle/>
          <a:p>
            <a:pPr marL="285750" indent="-285750">
              <a:spcBef>
                <a:spcPts val="400"/>
              </a:spcBef>
              <a:spcAft>
                <a:spcPts val="400"/>
              </a:spcAft>
              <a:buFont typeface="Arial" panose="020B0604020202020204" pitchFamily="34" charset="0"/>
              <a:buChar char="•"/>
            </a:pPr>
            <a:r>
              <a:rPr lang="en-US" altLang="zh-CN" b="1" i="1" dirty="0">
                <a:solidFill>
                  <a:schemeClr val="accent6">
                    <a:lumMod val="50000"/>
                  </a:schemeClr>
                </a:solidFill>
                <a:ea typeface="微软雅黑" panose="020B0503020204020204" pitchFamily="34" charset="-122"/>
              </a:rPr>
              <a:t>Green Carbon </a:t>
            </a:r>
            <a:r>
              <a:rPr lang="en-US" altLang="zh-CN" sz="1600" b="1" dirty="0">
                <a:solidFill>
                  <a:schemeClr val="accent6">
                    <a:lumMod val="50000"/>
                  </a:schemeClr>
                </a:solidFill>
                <a:ea typeface="微软雅黑" panose="020B0503020204020204" pitchFamily="34" charset="-122"/>
              </a:rPr>
              <a:t>is a comprehensive open access journal managed by </a:t>
            </a:r>
            <a:r>
              <a:rPr lang="en-US" altLang="zh-CN" sz="1600" b="1" dirty="0">
                <a:solidFill>
                  <a:schemeClr val="accent2">
                    <a:lumMod val="75000"/>
                  </a:schemeClr>
                </a:solidFill>
                <a:ea typeface="微软雅黑" panose="020B0503020204020204" pitchFamily="34" charset="-122"/>
              </a:rPr>
              <a:t>Qingdao Institute of Bioenergy and Bioprocess Technology, Chinese Academy of Sciences</a:t>
            </a:r>
            <a:r>
              <a:rPr lang="en-US" altLang="zh-CN" sz="1600" b="1" dirty="0">
                <a:solidFill>
                  <a:schemeClr val="accent6">
                    <a:lumMod val="50000"/>
                  </a:schemeClr>
                </a:solidFill>
                <a:ea typeface="微软雅黑" panose="020B0503020204020204" pitchFamily="34" charset="-122"/>
              </a:rPr>
              <a:t> and published by Elsevier (launching in 2023,  ISSN: 2950-1555). </a:t>
            </a:r>
            <a:endParaRPr lang="en-GB" altLang="zh-CN" sz="1600" b="1" dirty="0">
              <a:solidFill>
                <a:schemeClr val="accent6">
                  <a:lumMod val="50000"/>
                </a:schemeClr>
              </a:solidFill>
              <a:ea typeface="微软雅黑" panose="020B0503020204020204" pitchFamily="34" charset="-122"/>
            </a:endParaRPr>
          </a:p>
          <a:p>
            <a:pPr marL="285750" lvl="0" indent="-285750">
              <a:spcBef>
                <a:spcPts val="400"/>
              </a:spcBef>
              <a:spcAft>
                <a:spcPts val="400"/>
              </a:spcAft>
              <a:buFont typeface="Arial" panose="020B0604020202020204" pitchFamily="34" charset="0"/>
              <a:buChar char="•"/>
              <a:defRPr/>
            </a:pPr>
            <a:r>
              <a:rPr lang="en-GB" altLang="zh-CN" sz="1600" b="1" i="1" dirty="0">
                <a:solidFill>
                  <a:schemeClr val="accent6">
                    <a:lumMod val="50000"/>
                  </a:schemeClr>
                </a:solidFill>
                <a:ea typeface="微软雅黑" panose="020B0503020204020204" pitchFamily="34" charset="-122"/>
              </a:rPr>
              <a:t>Green Carbon </a:t>
            </a:r>
            <a:r>
              <a:rPr lang="en-GB" altLang="zh-CN" sz="1600" b="1" dirty="0">
                <a:solidFill>
                  <a:schemeClr val="accent6">
                    <a:lumMod val="50000"/>
                  </a:schemeClr>
                </a:solidFill>
                <a:ea typeface="微软雅黑" panose="020B0503020204020204" pitchFamily="34" charset="-122"/>
              </a:rPr>
              <a:t>is an interdisciplinary journal promoting cutting-edge science and technology developments of green resources, green conversions, green processes and green products leading to low, zero or negative carbon emissions.</a:t>
            </a:r>
          </a:p>
          <a:p>
            <a:pPr marL="285750" marR="0" lvl="0" indent="-285750" algn="l" defTabSz="914400" rtl="0" eaLnBrk="1" fontAlgn="auto" latinLnBrk="0" hangingPunct="1">
              <a:spcBef>
                <a:spcPts val="400"/>
              </a:spcBef>
              <a:spcAft>
                <a:spcPts val="400"/>
              </a:spcAft>
              <a:buClrTx/>
              <a:buSzTx/>
              <a:buFont typeface="Arial" panose="020B0604020202020204" pitchFamily="34" charset="0"/>
              <a:buChar char="•"/>
              <a:tabLst/>
              <a:defRPr/>
            </a:pPr>
            <a:r>
              <a:rPr lang="en-US" altLang="zh-CN" sz="1600" b="1" dirty="0">
                <a:solidFill>
                  <a:schemeClr val="accent6">
                    <a:lumMod val="50000"/>
                  </a:schemeClr>
                </a:solidFill>
                <a:ea typeface="微软雅黑" panose="020B0503020204020204" pitchFamily="34" charset="-122"/>
              </a:rPr>
              <a:t>No processing charges for invited articles.</a:t>
            </a:r>
            <a:endParaRPr kumimoji="0" lang="en-US" altLang="zh-CN" b="1" i="0" u="none" strike="noStrike" kern="1200" cap="none" spc="0" normalizeH="0" baseline="0" noProof="0" dirty="0">
              <a:ln>
                <a:noFill/>
              </a:ln>
              <a:solidFill>
                <a:schemeClr val="accent6">
                  <a:lumMod val="50000"/>
                </a:schemeClr>
              </a:solidFill>
              <a:effectLst/>
              <a:uLnTx/>
              <a:uFillTx/>
              <a:latin typeface="微软雅黑" panose="020B0503020204020204" pitchFamily="34" charset="-122"/>
              <a:ea typeface="微软雅黑" panose="020B0503020204020204" pitchFamily="34" charset="-122"/>
            </a:endParaRPr>
          </a:p>
        </p:txBody>
      </p:sp>
      <p:graphicFrame>
        <p:nvGraphicFramePr>
          <p:cNvPr id="8" name="表格 7">
            <a:extLst>
              <a:ext uri="{FF2B5EF4-FFF2-40B4-BE49-F238E27FC236}">
                <a16:creationId xmlns:a16="http://schemas.microsoft.com/office/drawing/2014/main" id="{59A1FB0F-2ADC-4FDD-9C47-05131F6CF5CF}"/>
              </a:ext>
            </a:extLst>
          </p:cNvPr>
          <p:cNvGraphicFramePr>
            <a:graphicFrameLocks noGrp="1"/>
          </p:cNvGraphicFramePr>
          <p:nvPr/>
        </p:nvGraphicFramePr>
        <p:xfrm>
          <a:off x="577547" y="5782094"/>
          <a:ext cx="8002084" cy="960120"/>
        </p:xfrm>
        <a:graphic>
          <a:graphicData uri="http://schemas.openxmlformats.org/drawingml/2006/table">
            <a:tbl>
              <a:tblPr firstRow="1" bandRow="1"/>
              <a:tblGrid>
                <a:gridCol w="1692733">
                  <a:extLst>
                    <a:ext uri="{9D8B030D-6E8A-4147-A177-3AD203B41FA5}">
                      <a16:colId xmlns:a16="http://schemas.microsoft.com/office/drawing/2014/main" val="3357445800"/>
                    </a:ext>
                  </a:extLst>
                </a:gridCol>
                <a:gridCol w="6309351">
                  <a:extLst>
                    <a:ext uri="{9D8B030D-6E8A-4147-A177-3AD203B41FA5}">
                      <a16:colId xmlns:a16="http://schemas.microsoft.com/office/drawing/2014/main" val="1625391138"/>
                    </a:ext>
                  </a:extLst>
                </a:gridCol>
              </a:tblGrid>
              <a:tr h="0">
                <a:tc>
                  <a:txBody>
                    <a:bodyPr/>
                    <a:lstStyle/>
                    <a:p>
                      <a:pPr algn="l"/>
                      <a:r>
                        <a:rPr lang="en-US" altLang="zh-CN" sz="1500" b="1" dirty="0">
                          <a:solidFill>
                            <a:schemeClr val="bg1"/>
                          </a:solidFill>
                          <a:latin typeface="Arial" panose="020B0604020202020204" pitchFamily="34" charset="0"/>
                          <a:ea typeface="Calibri" panose="020F0502020204030204" pitchFamily="34" charset="0"/>
                          <a:cs typeface="Arial" panose="020B0604020202020204" pitchFamily="34" charset="0"/>
                        </a:rPr>
                        <a:t>Advisory Board:</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altLang="zh-CN" sz="1500" b="0" kern="1200" dirty="0">
                          <a:solidFill>
                            <a:schemeClr val="bg1"/>
                          </a:solidFill>
                          <a:latin typeface="Arial" panose="020B0604020202020204" pitchFamily="34" charset="0"/>
                          <a:ea typeface="Calibri" panose="020F0502020204030204" pitchFamily="34" charset="0"/>
                          <a:cs typeface="Arial" panose="020B0604020202020204" pitchFamily="34" charset="0"/>
                        </a:rPr>
                        <a:t>22 </a:t>
                      </a:r>
                      <a:r>
                        <a:rPr lang="en-US" altLang="zh-CN" sz="1500" b="0" kern="1200" dirty="0">
                          <a:solidFill>
                            <a:schemeClr val="bg1"/>
                          </a:solidFill>
                          <a:latin typeface="Arial" panose="020B0604020202020204" pitchFamily="34" charset="0"/>
                          <a:ea typeface="Calibri" panose="020F0502020204030204" pitchFamily="34" charset="0"/>
                          <a:cs typeface="Arial" panose="020B0604020202020204" pitchFamily="34" charset="0"/>
                        </a:rPr>
                        <a:t>Academician-level members from 7 countries</a:t>
                      </a:r>
                      <a:endParaRPr lang="zh-CN" altLang="en-US" sz="1500" b="0" kern="1200" dirty="0">
                        <a:solidFill>
                          <a:schemeClr val="bg1"/>
                        </a:solidFill>
                        <a:latin typeface="Arial" panose="020B0604020202020204" pitchFamily="34" charset="0"/>
                        <a:cs typeface="Arial" panose="020B0604020202020204" pitchFamily="34"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19204999"/>
                  </a:ext>
                </a:extLst>
              </a:tr>
              <a:tr h="297517">
                <a:tc>
                  <a:txBody>
                    <a:bodyPr/>
                    <a:lstStyle/>
                    <a:p>
                      <a:pPr algn="l"/>
                      <a:r>
                        <a:rPr lang="en-US" altLang="zh-CN" sz="1500" b="1" kern="1200" dirty="0">
                          <a:solidFill>
                            <a:schemeClr val="bg1"/>
                          </a:solidFill>
                          <a:latin typeface="Arial" panose="020B0604020202020204" pitchFamily="34" charset="0"/>
                          <a:ea typeface="Calibri" panose="020F0502020204030204" pitchFamily="34" charset="0"/>
                          <a:cs typeface="Arial" panose="020B0604020202020204" pitchFamily="34" charset="0"/>
                        </a:rPr>
                        <a:t>Editorial Board:</a:t>
                      </a:r>
                      <a:endParaRPr lang="en-GB" sz="1500" b="1" kern="1200" dirty="0">
                        <a:solidFill>
                          <a:schemeClr val="bg1"/>
                        </a:solidFill>
                        <a:latin typeface="Arial" panose="020B0604020202020204" pitchFamily="34" charset="0"/>
                        <a:ea typeface="Calibri" panose="020F0502020204030204" pitchFamily="34" charset="0"/>
                        <a:cs typeface="Arial" panose="020B0604020202020204" pitchFamily="34"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altLang="zh-CN" sz="1500" b="0" kern="1200" dirty="0">
                          <a:solidFill>
                            <a:schemeClr val="bg1"/>
                          </a:solidFill>
                          <a:latin typeface="Arial" panose="020B0604020202020204" pitchFamily="34" charset="0"/>
                          <a:ea typeface="Calibri" panose="020F0502020204030204" pitchFamily="34" charset="0"/>
                          <a:cs typeface="Arial" panose="020B0604020202020204" pitchFamily="34" charset="0"/>
                        </a:rPr>
                        <a:t>55 Distinguished professorial</a:t>
                      </a:r>
                      <a:r>
                        <a:rPr lang="en-US" altLang="zh-CN" sz="1500" b="0" kern="1200" dirty="0">
                          <a:solidFill>
                            <a:schemeClr val="bg1"/>
                          </a:solidFill>
                          <a:latin typeface="Arial" panose="020B0604020202020204" pitchFamily="34" charset="0"/>
                          <a:ea typeface="Calibri" panose="020F0502020204030204" pitchFamily="34" charset="0"/>
                          <a:cs typeface="Arial" panose="020B0604020202020204" pitchFamily="34" charset="0"/>
                        </a:rPr>
                        <a:t>-level members from 21 countries</a:t>
                      </a:r>
                      <a:endParaRPr lang="zh-CN" altLang="en-US" sz="1500" b="0" kern="1200" dirty="0">
                        <a:solidFill>
                          <a:schemeClr val="bg1"/>
                        </a:solidFill>
                        <a:latin typeface="Arial" panose="020B0604020202020204" pitchFamily="34" charset="0"/>
                        <a:cs typeface="Arial" panose="020B0604020202020204" pitchFamily="34"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841000635"/>
                  </a:ext>
                </a:extLst>
              </a:tr>
              <a:tr h="297517">
                <a:tc>
                  <a:txBody>
                    <a:bodyPr/>
                    <a:lstStyle/>
                    <a:p>
                      <a:pPr algn="l"/>
                      <a:r>
                        <a:rPr lang="en-US" sz="1500" b="1" kern="1200" dirty="0">
                          <a:solidFill>
                            <a:schemeClr val="bg1"/>
                          </a:solidFill>
                          <a:latin typeface="Arial" panose="020B0604020202020204" pitchFamily="34" charset="0"/>
                          <a:ea typeface="Calibri" panose="020F0502020204030204" pitchFamily="34" charset="0"/>
                          <a:cs typeface="Arial" panose="020B0604020202020204" pitchFamily="34" charset="0"/>
                        </a:rPr>
                        <a:t>E-</a:t>
                      </a:r>
                      <a:r>
                        <a:rPr lang="en-GB" sz="1500" b="1" kern="1200" dirty="0">
                          <a:solidFill>
                            <a:schemeClr val="bg1"/>
                          </a:solidFill>
                          <a:latin typeface="Arial" panose="020B0604020202020204" pitchFamily="34" charset="0"/>
                          <a:ea typeface="Calibri" panose="020F0502020204030204" pitchFamily="34" charset="0"/>
                          <a:cs typeface="Arial" panose="020B0604020202020204" pitchFamily="34" charset="0"/>
                        </a:rPr>
                        <a:t>mail Address:</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altLang="zh-CN" sz="1500" b="0" kern="1200" dirty="0">
                          <a:solidFill>
                            <a:schemeClr val="bg1"/>
                          </a:solidFill>
                          <a:latin typeface="Arial" panose="020B0604020202020204" pitchFamily="34" charset="0"/>
                          <a:cs typeface="Arial" panose="020B0604020202020204" pitchFamily="34" charset="0"/>
                        </a:rPr>
                        <a:t>greencarbon@qibebt.ac.cn </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766894165"/>
                  </a:ext>
                </a:extLst>
              </a:tr>
            </a:tbl>
          </a:graphicData>
        </a:graphic>
      </p:graphicFrame>
      <p:sp>
        <p:nvSpPr>
          <p:cNvPr id="2" name="矩形 1">
            <a:extLst>
              <a:ext uri="{FF2B5EF4-FFF2-40B4-BE49-F238E27FC236}">
                <a16:creationId xmlns:a16="http://schemas.microsoft.com/office/drawing/2014/main" id="{A4036872-9D47-1631-E8CA-83DE34AC89BE}"/>
              </a:ext>
            </a:extLst>
          </p:cNvPr>
          <p:cNvSpPr/>
          <p:nvPr/>
        </p:nvSpPr>
        <p:spPr>
          <a:xfrm>
            <a:off x="151635" y="4813886"/>
            <a:ext cx="2264870" cy="892552"/>
          </a:xfrm>
          <a:prstGeom prst="rect">
            <a:avLst/>
          </a:prstGeom>
        </p:spPr>
        <p:txBody>
          <a:bodyPr wrap="square">
            <a:spAutoFit/>
          </a:bodyPr>
          <a:lstStyle/>
          <a:p>
            <a:pPr algn="ctr">
              <a:spcAft>
                <a:spcPts val="0"/>
              </a:spcAft>
            </a:pPr>
            <a:r>
              <a:rPr lang="en-US" altLang="zh-CN" sz="1300" b="1"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Honorary Editor-in-Chief </a:t>
            </a:r>
            <a:r>
              <a:rPr lang="en-US" altLang="zh-CN" sz="1300"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Academician </a:t>
            </a:r>
            <a:r>
              <a:rPr lang="en-US" altLang="zh-CN" sz="1300" kern="100" dirty="0" err="1">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Tianwei</a:t>
            </a:r>
            <a:r>
              <a:rPr lang="en-US" altLang="zh-CN" sz="1300"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 TAN</a:t>
            </a:r>
            <a:r>
              <a:rPr lang="zh-CN" altLang="en-US" sz="1300" kern="100" dirty="0">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rPr>
              <a:t> </a:t>
            </a:r>
            <a:r>
              <a:rPr lang="en-US" altLang="zh-CN" sz="1300"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Beijing University of Chemical Technology</a:t>
            </a:r>
          </a:p>
        </p:txBody>
      </p:sp>
      <p:sp>
        <p:nvSpPr>
          <p:cNvPr id="3" name="矩形 2">
            <a:extLst>
              <a:ext uri="{FF2B5EF4-FFF2-40B4-BE49-F238E27FC236}">
                <a16:creationId xmlns:a16="http://schemas.microsoft.com/office/drawing/2014/main" id="{14D3CBE7-2CD4-692A-5863-63A995EBF959}"/>
              </a:ext>
            </a:extLst>
          </p:cNvPr>
          <p:cNvSpPr/>
          <p:nvPr/>
        </p:nvSpPr>
        <p:spPr>
          <a:xfrm>
            <a:off x="2174947" y="4911795"/>
            <a:ext cx="2075945" cy="692497"/>
          </a:xfrm>
          <a:prstGeom prst="rect">
            <a:avLst/>
          </a:prstGeom>
        </p:spPr>
        <p:txBody>
          <a:bodyPr wrap="square">
            <a:spAutoFit/>
          </a:bodyPr>
          <a:lstStyle/>
          <a:p>
            <a:pPr algn="ctr">
              <a:spcAft>
                <a:spcPts val="0"/>
              </a:spcAft>
            </a:pPr>
            <a:r>
              <a:rPr lang="en-US" altLang="zh-CN" sz="1300" b="1"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Editor-in-Chief</a:t>
            </a:r>
          </a:p>
          <a:p>
            <a:pPr algn="ctr">
              <a:spcAft>
                <a:spcPts val="0"/>
              </a:spcAft>
            </a:pPr>
            <a:r>
              <a:rPr lang="en-US" altLang="zh-CN" sz="1300"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Prof. </a:t>
            </a:r>
            <a:r>
              <a:rPr lang="en-GB" altLang="zh-CN" sz="1300"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Valentin </a:t>
            </a:r>
            <a:r>
              <a:rPr lang="en-GB" altLang="zh-CN" sz="1300" kern="100" dirty="0" err="1">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Valtchev</a:t>
            </a:r>
            <a:endParaRPr lang="en-GB" altLang="zh-CN" sz="1300"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endParaRPr>
          </a:p>
          <a:p>
            <a:pPr algn="ctr">
              <a:spcAft>
                <a:spcPts val="0"/>
              </a:spcAft>
            </a:pPr>
            <a:r>
              <a:rPr lang="en-US" altLang="zh-CN" sz="1300"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CNRS/QIBEBT</a:t>
            </a:r>
            <a:endParaRPr lang="en-GB" sz="1300"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endParaRPr>
          </a:p>
        </p:txBody>
      </p:sp>
      <p:sp>
        <p:nvSpPr>
          <p:cNvPr id="4" name="矩形 3">
            <a:extLst>
              <a:ext uri="{FF2B5EF4-FFF2-40B4-BE49-F238E27FC236}">
                <a16:creationId xmlns:a16="http://schemas.microsoft.com/office/drawing/2014/main" id="{CE5DAC2A-7A7F-4EE5-7A3D-279618648A04}"/>
              </a:ext>
            </a:extLst>
          </p:cNvPr>
          <p:cNvSpPr/>
          <p:nvPr/>
        </p:nvSpPr>
        <p:spPr>
          <a:xfrm>
            <a:off x="4341788" y="4842087"/>
            <a:ext cx="1551177" cy="692497"/>
          </a:xfrm>
          <a:prstGeom prst="rect">
            <a:avLst/>
          </a:prstGeom>
        </p:spPr>
        <p:txBody>
          <a:bodyPr wrap="square">
            <a:spAutoFit/>
          </a:bodyPr>
          <a:lstStyle/>
          <a:p>
            <a:pPr algn="ctr">
              <a:spcAft>
                <a:spcPts val="0"/>
              </a:spcAft>
            </a:pPr>
            <a:r>
              <a:rPr lang="en-US" altLang="zh-CN" sz="1300" b="1" kern="100" dirty="0">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rPr>
              <a:t>Editor-in-Chief</a:t>
            </a:r>
          </a:p>
          <a:p>
            <a:pPr algn="ctr"/>
            <a:r>
              <a:rPr lang="en-US" altLang="zh-CN" sz="1300" kern="100" dirty="0">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rPr>
              <a:t>Prof. </a:t>
            </a:r>
            <a:r>
              <a:rPr lang="en-US" altLang="zh-CN" sz="1300" kern="100" dirty="0" err="1">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rPr>
              <a:t>Xuefeng</a:t>
            </a:r>
            <a:r>
              <a:rPr lang="en-US" altLang="zh-CN" sz="1300" kern="100" dirty="0">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rPr>
              <a:t> LU</a:t>
            </a:r>
            <a:endParaRPr lang="en-GB" altLang="zh-CN" sz="1300" kern="100" dirty="0">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endParaRPr>
          </a:p>
          <a:p>
            <a:pPr algn="ctr"/>
            <a:r>
              <a:rPr lang="en-US" altLang="zh-CN" sz="1300" kern="100" dirty="0">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rPr>
              <a:t>QIBEBT</a:t>
            </a:r>
            <a:endParaRPr lang="en-GB" sz="1300" kern="100" dirty="0">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endParaRPr>
          </a:p>
        </p:txBody>
      </p:sp>
      <p:pic>
        <p:nvPicPr>
          <p:cNvPr id="17" name="图片 16">
            <a:extLst>
              <a:ext uri="{FF2B5EF4-FFF2-40B4-BE49-F238E27FC236}">
                <a16:creationId xmlns:a16="http://schemas.microsoft.com/office/drawing/2014/main" id="{777BFD77-8DA0-4265-8D2D-946C3B4CC6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60102" y="3042391"/>
            <a:ext cx="1909957" cy="2546609"/>
          </a:xfrm>
          <a:prstGeom prst="rect">
            <a:avLst/>
          </a:prstGeom>
          <a:ln>
            <a:solidFill>
              <a:schemeClr val="bg1">
                <a:lumMod val="85000"/>
              </a:schemeClr>
            </a:solidFill>
          </a:ln>
          <a:effectLst>
            <a:outerShdw blurRad="50800" dist="190500" dir="8100000" algn="tr" rotWithShape="0">
              <a:prstClr val="black">
                <a:alpha val="40000"/>
              </a:prstClr>
            </a:outerShdw>
          </a:effectLst>
        </p:spPr>
      </p:pic>
      <p:pic>
        <p:nvPicPr>
          <p:cNvPr id="16" name="图片 15">
            <a:extLst>
              <a:ext uri="{FF2B5EF4-FFF2-40B4-BE49-F238E27FC236}">
                <a16:creationId xmlns:a16="http://schemas.microsoft.com/office/drawing/2014/main" id="{350A23D2-2463-47E5-8041-104630C20B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62660" y="5105434"/>
            <a:ext cx="1208053" cy="1208053"/>
          </a:xfrm>
          <a:prstGeom prst="rect">
            <a:avLst/>
          </a:prstGeom>
        </p:spPr>
      </p:pic>
      <p:sp>
        <p:nvSpPr>
          <p:cNvPr id="19" name="矩形 18">
            <a:extLst>
              <a:ext uri="{FF2B5EF4-FFF2-40B4-BE49-F238E27FC236}">
                <a16:creationId xmlns:a16="http://schemas.microsoft.com/office/drawing/2014/main" id="{F793A832-F2CA-4ED9-97A3-8C9BB6946348}"/>
              </a:ext>
            </a:extLst>
          </p:cNvPr>
          <p:cNvSpPr/>
          <p:nvPr/>
        </p:nvSpPr>
        <p:spPr>
          <a:xfrm>
            <a:off x="10861114" y="6313487"/>
            <a:ext cx="1208053" cy="307777"/>
          </a:xfrm>
          <a:prstGeom prst="rect">
            <a:avLst/>
          </a:prstGeom>
        </p:spPr>
        <p:txBody>
          <a:bodyPr wrap="square">
            <a:spAutoFit/>
          </a:bodyPr>
          <a:lstStyle/>
          <a:p>
            <a:pPr algn="ctr"/>
            <a:r>
              <a:rPr lang="en-US" altLang="zh-CN" sz="1400" b="1" dirty="0">
                <a:solidFill>
                  <a:schemeClr val="accent6">
                    <a:lumMod val="75000"/>
                  </a:schemeClr>
                </a:solidFill>
              </a:rPr>
              <a:t>WeChat</a:t>
            </a:r>
            <a:endParaRPr lang="en-GB" sz="1400" b="1" dirty="0">
              <a:solidFill>
                <a:schemeClr val="accent6">
                  <a:lumMod val="75000"/>
                </a:schemeClr>
              </a:solidFill>
            </a:endParaRPr>
          </a:p>
        </p:txBody>
      </p:sp>
      <p:sp>
        <p:nvSpPr>
          <p:cNvPr id="12" name="文本框 11">
            <a:extLst>
              <a:ext uri="{FF2B5EF4-FFF2-40B4-BE49-F238E27FC236}">
                <a16:creationId xmlns:a16="http://schemas.microsoft.com/office/drawing/2014/main" id="{3B56ABDA-FE88-409B-B011-6CF3EC37C733}"/>
              </a:ext>
            </a:extLst>
          </p:cNvPr>
          <p:cNvSpPr txBox="1"/>
          <p:nvPr/>
        </p:nvSpPr>
        <p:spPr>
          <a:xfrm>
            <a:off x="0" y="2944"/>
            <a:ext cx="12192000" cy="1107996"/>
          </a:xfrm>
          <a:prstGeom prst="rect">
            <a:avLst/>
          </a:prstGeom>
          <a:noFill/>
        </p:spPr>
        <p:txBody>
          <a:bodyPr wrap="square" rtlCol="0">
            <a:spAutoFit/>
          </a:bodyPr>
          <a:lstStyle/>
          <a:p>
            <a:pPr algn="dist"/>
            <a:r>
              <a:rPr lang="en-US" sz="6600" b="1" dirty="0">
                <a:gradFill>
                  <a:gsLst>
                    <a:gs pos="0">
                      <a:schemeClr val="accent1">
                        <a:lumMod val="5000"/>
                        <a:lumOff val="95000"/>
                        <a:alpha val="80000"/>
                      </a:schemeClr>
                    </a:gs>
                    <a:gs pos="100000">
                      <a:schemeClr val="bg1">
                        <a:alpha val="30000"/>
                      </a:schemeClr>
                    </a:gs>
                  </a:gsLst>
                  <a:lin ang="5400000" scaled="1"/>
                </a:gradFill>
                <a:latin typeface="微软雅黑" panose="020B0503020204020204" pitchFamily="34" charset="-122"/>
                <a:ea typeface="微软雅黑" panose="020B0503020204020204" pitchFamily="34" charset="-122"/>
                <a:cs typeface="Calibri" panose="020F0502020204030204" pitchFamily="34" charset="0"/>
              </a:rPr>
              <a:t>CALL FOR CONTRIBUTIONS</a:t>
            </a:r>
            <a:endParaRPr lang="en-GB" sz="6600" b="1" dirty="0">
              <a:gradFill>
                <a:gsLst>
                  <a:gs pos="0">
                    <a:schemeClr val="accent1">
                      <a:lumMod val="5000"/>
                      <a:lumOff val="95000"/>
                      <a:alpha val="80000"/>
                    </a:schemeClr>
                  </a:gs>
                  <a:gs pos="100000">
                    <a:schemeClr val="bg1">
                      <a:alpha val="30000"/>
                    </a:schemeClr>
                  </a:gs>
                </a:gsLst>
                <a:lin ang="5400000" scaled="1"/>
              </a:gra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22" name="矩形 21">
            <a:extLst>
              <a:ext uri="{FF2B5EF4-FFF2-40B4-BE49-F238E27FC236}">
                <a16:creationId xmlns:a16="http://schemas.microsoft.com/office/drawing/2014/main" id="{0589D473-D074-475C-BA0A-711D8A8EB65C}"/>
              </a:ext>
            </a:extLst>
          </p:cNvPr>
          <p:cNvSpPr/>
          <p:nvPr/>
        </p:nvSpPr>
        <p:spPr>
          <a:xfrm>
            <a:off x="9481124" y="6311937"/>
            <a:ext cx="1209600" cy="307777"/>
          </a:xfrm>
          <a:prstGeom prst="rect">
            <a:avLst/>
          </a:prstGeom>
        </p:spPr>
        <p:txBody>
          <a:bodyPr wrap="square">
            <a:spAutoFit/>
          </a:bodyPr>
          <a:lstStyle/>
          <a:p>
            <a:pPr algn="ctr"/>
            <a:r>
              <a:rPr lang="en-US" altLang="zh-CN" sz="1400" b="1" dirty="0">
                <a:solidFill>
                  <a:schemeClr val="accent6">
                    <a:lumMod val="75000"/>
                  </a:schemeClr>
                </a:solidFill>
              </a:rPr>
              <a:t>Twitter</a:t>
            </a:r>
            <a:endParaRPr lang="en-GB" sz="1400" b="1" dirty="0">
              <a:solidFill>
                <a:schemeClr val="accent6">
                  <a:lumMod val="75000"/>
                </a:schemeClr>
              </a:solidFill>
            </a:endParaRPr>
          </a:p>
        </p:txBody>
      </p:sp>
      <p:sp>
        <p:nvSpPr>
          <p:cNvPr id="23" name="矩形 22">
            <a:extLst>
              <a:ext uri="{FF2B5EF4-FFF2-40B4-BE49-F238E27FC236}">
                <a16:creationId xmlns:a16="http://schemas.microsoft.com/office/drawing/2014/main" id="{58BBA6D0-626B-400E-9BCC-DD9C62669DC3}"/>
              </a:ext>
            </a:extLst>
          </p:cNvPr>
          <p:cNvSpPr/>
          <p:nvPr/>
        </p:nvSpPr>
        <p:spPr>
          <a:xfrm>
            <a:off x="8110301" y="6315880"/>
            <a:ext cx="1206766" cy="307777"/>
          </a:xfrm>
          <a:prstGeom prst="rect">
            <a:avLst/>
          </a:prstGeom>
        </p:spPr>
        <p:txBody>
          <a:bodyPr wrap="square">
            <a:spAutoFit/>
          </a:bodyPr>
          <a:lstStyle/>
          <a:p>
            <a:pPr algn="ctr"/>
            <a:r>
              <a:rPr lang="en-US" altLang="zh-CN" sz="1400" b="1" dirty="0">
                <a:solidFill>
                  <a:schemeClr val="accent6">
                    <a:lumMod val="75000"/>
                  </a:schemeClr>
                </a:solidFill>
              </a:rPr>
              <a:t>Webpage</a:t>
            </a:r>
            <a:endParaRPr lang="en-GB" sz="1400" b="1" dirty="0">
              <a:solidFill>
                <a:schemeClr val="accent6">
                  <a:lumMod val="75000"/>
                </a:schemeClr>
              </a:solidFill>
            </a:endParaRPr>
          </a:p>
        </p:txBody>
      </p:sp>
      <p:pic>
        <p:nvPicPr>
          <p:cNvPr id="24" name="图片 23">
            <a:extLst>
              <a:ext uri="{FF2B5EF4-FFF2-40B4-BE49-F238E27FC236}">
                <a16:creationId xmlns:a16="http://schemas.microsoft.com/office/drawing/2014/main" id="{A59B7A2B-16BB-4192-B31C-409E7E2360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10300" y="5103886"/>
            <a:ext cx="1209600" cy="1209600"/>
          </a:xfrm>
          <a:prstGeom prst="rect">
            <a:avLst/>
          </a:prstGeom>
        </p:spPr>
      </p:pic>
      <p:pic>
        <p:nvPicPr>
          <p:cNvPr id="9" name="图片 8">
            <a:extLst>
              <a:ext uri="{FF2B5EF4-FFF2-40B4-BE49-F238E27FC236}">
                <a16:creationId xmlns:a16="http://schemas.microsoft.com/office/drawing/2014/main" id="{A3AD0B7A-11D7-4156-9878-33A7D181F92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5979"/>
          <a:stretch/>
        </p:blipFill>
        <p:spPr>
          <a:xfrm>
            <a:off x="668999" y="3219957"/>
            <a:ext cx="1296000" cy="1622130"/>
          </a:xfrm>
          <a:prstGeom prst="rect">
            <a:avLst/>
          </a:prstGeom>
        </p:spPr>
      </p:pic>
      <p:pic>
        <p:nvPicPr>
          <p:cNvPr id="13" name="图片 12">
            <a:extLst>
              <a:ext uri="{FF2B5EF4-FFF2-40B4-BE49-F238E27FC236}">
                <a16:creationId xmlns:a16="http://schemas.microsoft.com/office/drawing/2014/main" id="{7E7038CE-A31C-4ECD-9A36-F27E763EA5C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5978"/>
          <a:stretch/>
        </p:blipFill>
        <p:spPr>
          <a:xfrm>
            <a:off x="4469377" y="3208734"/>
            <a:ext cx="1296000" cy="1622130"/>
          </a:xfrm>
          <a:prstGeom prst="rect">
            <a:avLst/>
          </a:prstGeom>
        </p:spPr>
      </p:pic>
      <p:pic>
        <p:nvPicPr>
          <p:cNvPr id="15" name="图片 14">
            <a:extLst>
              <a:ext uri="{FF2B5EF4-FFF2-40B4-BE49-F238E27FC236}">
                <a16:creationId xmlns:a16="http://schemas.microsoft.com/office/drawing/2014/main" id="{61AD99B6-F3D5-4C0C-B1EF-B5D0CCBF7DC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5978"/>
          <a:stretch/>
        </p:blipFill>
        <p:spPr>
          <a:xfrm>
            <a:off x="2569188" y="3219957"/>
            <a:ext cx="1296000" cy="1622130"/>
          </a:xfrm>
          <a:prstGeom prst="rect">
            <a:avLst/>
          </a:prstGeom>
        </p:spPr>
      </p:pic>
      <p:sp>
        <p:nvSpPr>
          <p:cNvPr id="5" name="矩形 4">
            <a:extLst>
              <a:ext uri="{FF2B5EF4-FFF2-40B4-BE49-F238E27FC236}">
                <a16:creationId xmlns:a16="http://schemas.microsoft.com/office/drawing/2014/main" id="{3787450A-1B43-40E6-BB9F-8AEA030C1CB4}"/>
              </a:ext>
            </a:extLst>
          </p:cNvPr>
          <p:cNvSpPr/>
          <p:nvPr/>
        </p:nvSpPr>
        <p:spPr>
          <a:xfrm>
            <a:off x="7960291" y="981000"/>
            <a:ext cx="4254287" cy="4080604"/>
          </a:xfrm>
          <a:prstGeom prst="rect">
            <a:avLst/>
          </a:prstGeom>
          <a:solidFill>
            <a:srgbClr val="E2F0D9">
              <a:alpha val="60000"/>
            </a:srgbClr>
          </a:solidFill>
        </p:spPr>
        <p:txBody>
          <a:bodyPr wrap="square">
            <a:spAutoFit/>
          </a:bodyPr>
          <a:lstStyle/>
          <a:p>
            <a:pPr>
              <a:spcBef>
                <a:spcPts val="600"/>
              </a:spcBef>
              <a:spcAft>
                <a:spcPts val="600"/>
              </a:spcAft>
            </a:pPr>
            <a:r>
              <a:rPr lang="en-US" altLang="zh-CN" b="1" dirty="0">
                <a:solidFill>
                  <a:schemeClr val="accent6">
                    <a:lumMod val="50000"/>
                  </a:schemeClr>
                </a:solidFill>
              </a:rPr>
              <a:t>TOPICS</a:t>
            </a:r>
            <a:r>
              <a:rPr lang="en-GB" b="1" dirty="0">
                <a:solidFill>
                  <a:schemeClr val="accent6">
                    <a:lumMod val="50000"/>
                  </a:schemeClr>
                </a:solidFill>
              </a:rPr>
              <a:t>:</a:t>
            </a:r>
          </a:p>
          <a:p>
            <a:pPr marL="285750" indent="-285750">
              <a:spcBef>
                <a:spcPts val="500"/>
              </a:spcBef>
              <a:spcAft>
                <a:spcPts val="500"/>
              </a:spcAft>
              <a:buFont typeface="Wingdings" panose="05000000000000000000" pitchFamily="2" charset="2"/>
              <a:buChar char="§"/>
            </a:pPr>
            <a:r>
              <a:rPr lang="en-GB" sz="1400" dirty="0">
                <a:solidFill>
                  <a:schemeClr val="accent6">
                    <a:lumMod val="50000"/>
                  </a:schemeClr>
                </a:solidFill>
              </a:rPr>
              <a:t>Renewable carbon: resources, environment, energy, chemicals and materials</a:t>
            </a:r>
          </a:p>
          <a:p>
            <a:pPr marL="285750" indent="-285750">
              <a:spcBef>
                <a:spcPts val="500"/>
              </a:spcBef>
              <a:spcAft>
                <a:spcPts val="500"/>
              </a:spcAft>
              <a:buFont typeface="Wingdings" panose="05000000000000000000" pitchFamily="2" charset="2"/>
              <a:buChar char="§"/>
            </a:pPr>
            <a:r>
              <a:rPr lang="en-GB" sz="1400" dirty="0">
                <a:solidFill>
                  <a:schemeClr val="accent6">
                    <a:lumMod val="50000"/>
                  </a:schemeClr>
                </a:solidFill>
              </a:rPr>
              <a:t>Green carbon utilization technologies: electrocatalysis, photocatalysis, chemical catalysis, </a:t>
            </a:r>
            <a:r>
              <a:rPr lang="en-GB" sz="1400" dirty="0" err="1">
                <a:solidFill>
                  <a:schemeClr val="accent6">
                    <a:lumMod val="50000"/>
                  </a:schemeClr>
                </a:solidFill>
              </a:rPr>
              <a:t>biocatalysis</a:t>
            </a:r>
            <a:r>
              <a:rPr lang="en-GB" sz="1400" dirty="0">
                <a:solidFill>
                  <a:schemeClr val="accent6">
                    <a:lumMod val="50000"/>
                  </a:schemeClr>
                </a:solidFill>
              </a:rPr>
              <a:t> and bio-manufacturing</a:t>
            </a:r>
          </a:p>
          <a:p>
            <a:pPr marL="285750" indent="-285750">
              <a:spcBef>
                <a:spcPts val="500"/>
              </a:spcBef>
              <a:spcAft>
                <a:spcPts val="500"/>
              </a:spcAft>
              <a:buFont typeface="Wingdings" panose="05000000000000000000" pitchFamily="2" charset="2"/>
              <a:buChar char="§"/>
            </a:pPr>
            <a:r>
              <a:rPr lang="en-GB" sz="1400" dirty="0">
                <a:solidFill>
                  <a:schemeClr val="accent6">
                    <a:lumMod val="50000"/>
                  </a:schemeClr>
                </a:solidFill>
              </a:rPr>
              <a:t>Synthetic biology for carbon fixation and conversion</a:t>
            </a:r>
          </a:p>
          <a:p>
            <a:pPr marL="285750" indent="-285750">
              <a:spcBef>
                <a:spcPts val="500"/>
              </a:spcBef>
              <a:spcAft>
                <a:spcPts val="500"/>
              </a:spcAft>
              <a:buFont typeface="Wingdings" panose="05000000000000000000" pitchFamily="2" charset="2"/>
              <a:buChar char="§"/>
            </a:pPr>
            <a:r>
              <a:rPr lang="en-GB" sz="1400" dirty="0">
                <a:solidFill>
                  <a:schemeClr val="accent6">
                    <a:lumMod val="50000"/>
                  </a:schemeClr>
                </a:solidFill>
              </a:rPr>
              <a:t>Electrochemical energy conversion and storage</a:t>
            </a:r>
          </a:p>
          <a:p>
            <a:pPr marL="285750" indent="-285750">
              <a:spcBef>
                <a:spcPts val="500"/>
              </a:spcBef>
              <a:spcAft>
                <a:spcPts val="500"/>
              </a:spcAft>
              <a:buFont typeface="Wingdings" panose="05000000000000000000" pitchFamily="2" charset="2"/>
              <a:buChar char="§"/>
            </a:pPr>
            <a:r>
              <a:rPr lang="en-GB" sz="1400" dirty="0">
                <a:solidFill>
                  <a:schemeClr val="accent6">
                    <a:lumMod val="50000"/>
                  </a:schemeClr>
                </a:solidFill>
              </a:rPr>
              <a:t>Net-zero and negative carbon technology</a:t>
            </a:r>
          </a:p>
          <a:p>
            <a:pPr marL="285750" indent="-285750">
              <a:spcBef>
                <a:spcPts val="500"/>
              </a:spcBef>
              <a:spcAft>
                <a:spcPts val="500"/>
              </a:spcAft>
              <a:buFont typeface="Wingdings" panose="05000000000000000000" pitchFamily="2" charset="2"/>
              <a:buChar char="§"/>
            </a:pPr>
            <a:r>
              <a:rPr lang="en-GB" sz="1400" dirty="0">
                <a:solidFill>
                  <a:schemeClr val="accent6">
                    <a:lumMod val="50000"/>
                  </a:schemeClr>
                </a:solidFill>
              </a:rPr>
              <a:t>Carbon management: carbon footprint and life cycle assessment, carbon simulation and policy</a:t>
            </a:r>
          </a:p>
          <a:p>
            <a:pPr marL="285750" indent="-285750">
              <a:spcBef>
                <a:spcPts val="500"/>
              </a:spcBef>
              <a:spcAft>
                <a:spcPts val="500"/>
              </a:spcAft>
              <a:buFont typeface="Wingdings" panose="05000000000000000000" pitchFamily="2" charset="2"/>
              <a:buChar char="§"/>
            </a:pPr>
            <a:r>
              <a:rPr lang="en-GB" sz="1400" dirty="0">
                <a:solidFill>
                  <a:schemeClr val="accent6">
                    <a:lumMod val="50000"/>
                  </a:schemeClr>
                </a:solidFill>
              </a:rPr>
              <a:t>Artificial intelligence and data science in green carbon research</a:t>
            </a:r>
          </a:p>
        </p:txBody>
      </p:sp>
      <p:pic>
        <p:nvPicPr>
          <p:cNvPr id="20" name="图片 19">
            <a:extLst>
              <a:ext uri="{FF2B5EF4-FFF2-40B4-BE49-F238E27FC236}">
                <a16:creationId xmlns:a16="http://schemas.microsoft.com/office/drawing/2014/main" id="{CFC661FD-2D78-4E11-A058-D242E340A59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81123" y="5102337"/>
            <a:ext cx="1209600" cy="1209600"/>
          </a:xfrm>
          <a:prstGeom prst="rect">
            <a:avLst/>
          </a:prstGeom>
        </p:spPr>
      </p:pic>
    </p:spTree>
    <p:extLst>
      <p:ext uri="{BB962C8B-B14F-4D97-AF65-F5344CB8AC3E}">
        <p14:creationId xmlns:p14="http://schemas.microsoft.com/office/powerpoint/2010/main" val="2397909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2" name="矩形 11"/>
          <p:cNvSpPr/>
          <p:nvPr/>
        </p:nvSpPr>
        <p:spPr>
          <a:xfrm>
            <a:off x="0" y="-16264"/>
            <a:ext cx="12192000" cy="6874264"/>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任意多边形 32"/>
          <p:cNvSpPr/>
          <p:nvPr/>
        </p:nvSpPr>
        <p:spPr>
          <a:xfrm>
            <a:off x="1" y="-38100"/>
            <a:ext cx="12191999" cy="3467100"/>
          </a:xfrm>
          <a:custGeom>
            <a:avLst/>
            <a:gdLst>
              <a:gd name="connsiteX0" fmla="*/ 0 w 12191999"/>
              <a:gd name="connsiteY0" fmla="*/ 0 h 3467100"/>
              <a:gd name="connsiteX1" fmla="*/ 12191999 w 12191999"/>
              <a:gd name="connsiteY1" fmla="*/ 0 h 3467100"/>
              <a:gd name="connsiteX2" fmla="*/ 12191999 w 12191999"/>
              <a:gd name="connsiteY2" fmla="*/ 2387141 h 3467100"/>
              <a:gd name="connsiteX3" fmla="*/ 11986303 w 12191999"/>
              <a:gd name="connsiteY3" fmla="*/ 2471405 h 3467100"/>
              <a:gd name="connsiteX4" fmla="*/ 6121399 w 12191999"/>
              <a:gd name="connsiteY4" fmla="*/ 3467100 h 3467100"/>
              <a:gd name="connsiteX5" fmla="*/ 256496 w 12191999"/>
              <a:gd name="connsiteY5" fmla="*/ 2471405 h 3467100"/>
              <a:gd name="connsiteX6" fmla="*/ 0 w 12191999"/>
              <a:gd name="connsiteY6" fmla="*/ 2366332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3467100">
                <a:moveTo>
                  <a:pt x="0" y="0"/>
                </a:moveTo>
                <a:lnTo>
                  <a:pt x="12191999" y="0"/>
                </a:lnTo>
                <a:lnTo>
                  <a:pt x="12191999" y="2387141"/>
                </a:lnTo>
                <a:lnTo>
                  <a:pt x="11986303" y="2471405"/>
                </a:lnTo>
                <a:cubicBezTo>
                  <a:pt x="10392508" y="3093437"/>
                  <a:pt x="8349226" y="3467100"/>
                  <a:pt x="6121399" y="3467100"/>
                </a:cubicBezTo>
                <a:cubicBezTo>
                  <a:pt x="3893572" y="3467100"/>
                  <a:pt x="1850290" y="3093437"/>
                  <a:pt x="256496" y="2471405"/>
                </a:cubicBezTo>
                <a:lnTo>
                  <a:pt x="0" y="2366332"/>
                </a:lnTo>
                <a:close/>
              </a:path>
            </a:pathLst>
          </a:custGeom>
          <a:solidFill>
            <a:srgbClr val="B249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6" name="图片 25"/>
          <p:cNvPicPr>
            <a:picLocks noChangeAspect="1"/>
          </p:cNvPicPr>
          <p:nvPr/>
        </p:nvPicPr>
        <p:blipFill rotWithShape="1">
          <a:blip r:embed="rId4">
            <a:extLst>
              <a:ext uri="{28A0092B-C50C-407E-A947-70E740481C1C}">
                <a14:useLocalDpi xmlns:a14="http://schemas.microsoft.com/office/drawing/2010/main" val="0"/>
              </a:ext>
            </a:extLst>
          </a:blip>
          <a:srcRect t="29782" b="12558"/>
          <a:stretch>
            <a:fillRect/>
          </a:stretch>
        </p:blipFill>
        <p:spPr>
          <a:xfrm>
            <a:off x="0" y="-38100"/>
            <a:ext cx="12192000" cy="3241580"/>
          </a:xfrm>
          <a:custGeom>
            <a:avLst/>
            <a:gdLst>
              <a:gd name="connsiteX0" fmla="*/ 0 w 12192000"/>
              <a:gd name="connsiteY0" fmla="*/ 0 h 3906851"/>
              <a:gd name="connsiteX1" fmla="*/ 12192000 w 12192000"/>
              <a:gd name="connsiteY1" fmla="*/ 0 h 3906851"/>
              <a:gd name="connsiteX2" fmla="*/ 12192000 w 12192000"/>
              <a:gd name="connsiteY2" fmla="*/ 3011223 h 3906851"/>
              <a:gd name="connsiteX3" fmla="*/ 11986304 w 12192000"/>
              <a:gd name="connsiteY3" fmla="*/ 3081105 h 3906851"/>
              <a:gd name="connsiteX4" fmla="*/ 6121400 w 12192000"/>
              <a:gd name="connsiteY4" fmla="*/ 3906851 h 3906851"/>
              <a:gd name="connsiteX5" fmla="*/ 256497 w 12192000"/>
              <a:gd name="connsiteY5" fmla="*/ 3081105 h 3906851"/>
              <a:gd name="connsiteX6" fmla="*/ 0 w 12192000"/>
              <a:gd name="connsiteY6" fmla="*/ 2993965 h 3906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906851">
                <a:moveTo>
                  <a:pt x="0" y="0"/>
                </a:moveTo>
                <a:lnTo>
                  <a:pt x="12192000" y="0"/>
                </a:lnTo>
                <a:lnTo>
                  <a:pt x="12192000" y="3011223"/>
                </a:lnTo>
                <a:lnTo>
                  <a:pt x="11986304" y="3081105"/>
                </a:lnTo>
                <a:cubicBezTo>
                  <a:pt x="10392509" y="3596966"/>
                  <a:pt x="8349227" y="3906851"/>
                  <a:pt x="6121400" y="3906851"/>
                </a:cubicBezTo>
                <a:cubicBezTo>
                  <a:pt x="3893573" y="3906851"/>
                  <a:pt x="1850291" y="3596966"/>
                  <a:pt x="256497" y="3081105"/>
                </a:cubicBezTo>
                <a:lnTo>
                  <a:pt x="0" y="2993965"/>
                </a:lnTo>
                <a:close/>
              </a:path>
            </a:pathLst>
          </a:custGeom>
        </p:spPr>
      </p:pic>
      <p:sp>
        <p:nvSpPr>
          <p:cNvPr id="27" name="任意多边形 26"/>
          <p:cNvSpPr/>
          <p:nvPr/>
        </p:nvSpPr>
        <p:spPr>
          <a:xfrm>
            <a:off x="0" y="-38101"/>
            <a:ext cx="12192000" cy="3241579"/>
          </a:xfrm>
          <a:custGeom>
            <a:avLst/>
            <a:gdLst>
              <a:gd name="connsiteX0" fmla="*/ 0 w 12192000"/>
              <a:gd name="connsiteY0" fmla="*/ 0 h 3797300"/>
              <a:gd name="connsiteX1" fmla="*/ 12192000 w 12192000"/>
              <a:gd name="connsiteY1" fmla="*/ 0 h 3797300"/>
              <a:gd name="connsiteX2" fmla="*/ 12192000 w 12192000"/>
              <a:gd name="connsiteY2" fmla="*/ 2926786 h 3797300"/>
              <a:gd name="connsiteX3" fmla="*/ 11986304 w 12192000"/>
              <a:gd name="connsiteY3" fmla="*/ 2994708 h 3797300"/>
              <a:gd name="connsiteX4" fmla="*/ 6121400 w 12192000"/>
              <a:gd name="connsiteY4" fmla="*/ 3797300 h 3797300"/>
              <a:gd name="connsiteX5" fmla="*/ 256497 w 12192000"/>
              <a:gd name="connsiteY5" fmla="*/ 2994708 h 3797300"/>
              <a:gd name="connsiteX6" fmla="*/ 0 w 12192000"/>
              <a:gd name="connsiteY6" fmla="*/ 2910012 h 379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797300">
                <a:moveTo>
                  <a:pt x="0" y="0"/>
                </a:moveTo>
                <a:lnTo>
                  <a:pt x="12192000" y="0"/>
                </a:lnTo>
                <a:lnTo>
                  <a:pt x="12192000" y="2926786"/>
                </a:lnTo>
                <a:lnTo>
                  <a:pt x="11986304" y="2994708"/>
                </a:lnTo>
                <a:cubicBezTo>
                  <a:pt x="10392509" y="3496104"/>
                  <a:pt x="8349227" y="3797300"/>
                  <a:pt x="6121400" y="3797300"/>
                </a:cubicBezTo>
                <a:cubicBezTo>
                  <a:pt x="3893573" y="3797300"/>
                  <a:pt x="1850291" y="3496104"/>
                  <a:pt x="256497" y="2994708"/>
                </a:cubicBezTo>
                <a:lnTo>
                  <a:pt x="0" y="2910012"/>
                </a:lnTo>
                <a:close/>
              </a:path>
            </a:pathLst>
          </a:custGeom>
          <a:gradFill>
            <a:gsLst>
              <a:gs pos="41000">
                <a:schemeClr val="bg1">
                  <a:alpha val="57000"/>
                </a:schemeClr>
              </a:gs>
              <a:gs pos="0">
                <a:schemeClr val="bg1">
                  <a:alpha val="87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p:nvSpPr>
        <p:spPr>
          <a:xfrm>
            <a:off x="1416005" y="4217825"/>
            <a:ext cx="9359996" cy="957763"/>
          </a:xfrm>
          <a:prstGeom prst="rect">
            <a:avLst/>
          </a:prstGeom>
          <a:noFill/>
        </p:spPr>
        <p:txBody>
          <a:bodyPr wrap="square" rtlCol="0">
            <a:spAutoFit/>
          </a:bodyPr>
          <a:lstStyle/>
          <a:p>
            <a:pPr algn="ctr">
              <a:lnSpc>
                <a:spcPct val="130000"/>
              </a:lnSpc>
            </a:pPr>
            <a:r>
              <a:rPr lang="zh-CN" altLang="en-US" sz="4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谢谢</a:t>
            </a:r>
          </a:p>
        </p:txBody>
      </p:sp>
      <p:cxnSp>
        <p:nvCxnSpPr>
          <p:cNvPr id="14" name="直接连接符 13"/>
          <p:cNvCxnSpPr/>
          <p:nvPr/>
        </p:nvCxnSpPr>
        <p:spPr>
          <a:xfrm>
            <a:off x="5761121" y="5533885"/>
            <a:ext cx="66975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副标题 8"/>
          <p:cNvSpPr>
            <a:spLocks noGrp="1"/>
          </p:cNvSpPr>
          <p:nvPr/>
        </p:nvSpPr>
        <p:spPr>
          <a:xfrm>
            <a:off x="1544709" y="5180558"/>
            <a:ext cx="9648000" cy="277000"/>
          </a:xfrm>
          <a:prstGeom prst="rect">
            <a:avLst/>
          </a:prstGeom>
        </p:spPr>
        <p:txBody>
          <a:bodyPr vert="horz" lIns="91440" tIns="45720" rIns="91440" bIns="45720" rtlCol="0">
            <a:normAutofit/>
          </a:bodyPr>
          <a:lstStyle>
            <a:lvl1pPr marL="0" indent="0" algn="dist" defTabSz="914400" rtl="0" eaLnBrk="1" latinLnBrk="0" hangingPunct="1">
              <a:lnSpc>
                <a:spcPct val="100000"/>
              </a:lnSpc>
              <a:spcBef>
                <a:spcPts val="1000"/>
              </a:spcBef>
              <a:buFont typeface="Arial" panose="020B0604020202020204" pitchFamily="34" charset="0"/>
              <a:buNone/>
              <a:defRPr sz="1200" kern="1200">
                <a:solidFill>
                  <a:schemeClr val="bg1">
                    <a:lumMod val="50000"/>
                  </a:schemeClr>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THANK YOU FOR YOUR CAREFUL GUIDANCE</a:t>
            </a:r>
            <a:endParaRPr lang="zh-CN" altLang="en-US"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20" name="组合 19"/>
          <p:cNvGrpSpPr/>
          <p:nvPr/>
        </p:nvGrpSpPr>
        <p:grpSpPr>
          <a:xfrm>
            <a:off x="5245047" y="2760751"/>
            <a:ext cx="1701906" cy="1701906"/>
            <a:chOff x="5245047" y="2760751"/>
            <a:chExt cx="1701906" cy="1701906"/>
          </a:xfrm>
        </p:grpSpPr>
        <p:sp>
          <p:nvSpPr>
            <p:cNvPr id="21" name="椭圆 20"/>
            <p:cNvSpPr/>
            <p:nvPr/>
          </p:nvSpPr>
          <p:spPr>
            <a:xfrm>
              <a:off x="5245047" y="2760751"/>
              <a:ext cx="1701906" cy="17019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2" name="图片 21"/>
            <p:cNvPicPr>
              <a:picLocks noChangeAspect="1"/>
            </p:cNvPicPr>
            <p:nvPr/>
          </p:nvPicPr>
          <p:blipFill>
            <a:blip r:embed="rId5">
              <a:extLst>
                <a:ext uri="{28A0092B-C50C-407E-A947-70E740481C1C}">
                  <a14:useLocalDpi xmlns:a14="http://schemas.microsoft.com/office/drawing/2010/main" val="0"/>
                </a:ext>
              </a:extLst>
            </a:blip>
            <a:srcRect t="4842" r="76079"/>
            <a:stretch>
              <a:fillRect/>
            </a:stretch>
          </p:blipFill>
          <p:spPr>
            <a:xfrm>
              <a:off x="5282163" y="2791359"/>
              <a:ext cx="1602274" cy="1504658"/>
            </a:xfrm>
            <a:custGeom>
              <a:avLst/>
              <a:gdLst>
                <a:gd name="connsiteX0" fmla="*/ 0 w 1602274"/>
                <a:gd name="connsiteY0" fmla="*/ 0 h 1504658"/>
                <a:gd name="connsiteX1" fmla="*/ 1602274 w 1602274"/>
                <a:gd name="connsiteY1" fmla="*/ 0 h 1504658"/>
                <a:gd name="connsiteX2" fmla="*/ 1602274 w 1602274"/>
                <a:gd name="connsiteY2" fmla="*/ 1504658 h 1504658"/>
                <a:gd name="connsiteX3" fmla="*/ 0 w 1602274"/>
                <a:gd name="connsiteY3" fmla="*/ 1504658 h 1504658"/>
              </a:gdLst>
              <a:ahLst/>
              <a:cxnLst>
                <a:cxn ang="0">
                  <a:pos x="connsiteX0" y="connsiteY0"/>
                </a:cxn>
                <a:cxn ang="0">
                  <a:pos x="connsiteX1" y="connsiteY1"/>
                </a:cxn>
                <a:cxn ang="0">
                  <a:pos x="connsiteX2" y="connsiteY2"/>
                </a:cxn>
                <a:cxn ang="0">
                  <a:pos x="connsiteX3" y="connsiteY3"/>
                </a:cxn>
              </a:cxnLst>
              <a:rect l="l" t="t" r="r" b="b"/>
              <a:pathLst>
                <a:path w="1602274" h="1504658">
                  <a:moveTo>
                    <a:pt x="0" y="0"/>
                  </a:moveTo>
                  <a:lnTo>
                    <a:pt x="1602274" y="0"/>
                  </a:lnTo>
                  <a:lnTo>
                    <a:pt x="1602274" y="1504658"/>
                  </a:lnTo>
                  <a:lnTo>
                    <a:pt x="0" y="1504658"/>
                  </a:lnTo>
                  <a:close/>
                </a:path>
              </a:pathLst>
            </a:custGeom>
          </p:spPr>
        </p:pic>
      </p:grpSp>
      <p:sp>
        <p:nvSpPr>
          <p:cNvPr id="23" name="文本框 22"/>
          <p:cNvSpPr txBox="1"/>
          <p:nvPr/>
        </p:nvSpPr>
        <p:spPr>
          <a:xfrm>
            <a:off x="7328158" y="5805442"/>
            <a:ext cx="2120900" cy="450850"/>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sym typeface="Arial" panose="020B0604020202020204" pitchFamily="34" charset="0"/>
              </a:rPr>
              <a:t>汇报人：王伯勇</a:t>
            </a:r>
          </a:p>
        </p:txBody>
      </p:sp>
      <p:sp>
        <p:nvSpPr>
          <p:cNvPr id="28" name="文本框 27"/>
          <p:cNvSpPr txBox="1"/>
          <p:nvPr/>
        </p:nvSpPr>
        <p:spPr>
          <a:xfrm>
            <a:off x="9704871" y="5799745"/>
            <a:ext cx="2367129" cy="450850"/>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sym typeface="Arial" panose="020B0604020202020204" pitchFamily="34" charset="0"/>
              </a:rPr>
              <a:t>日期：</a:t>
            </a:r>
            <a:r>
              <a:rPr lang="en-US" altLang="zh-CN" dirty="0">
                <a:latin typeface="Arial" panose="020B0604020202020204" pitchFamily="34" charset="0"/>
                <a:ea typeface="微软雅黑" panose="020B0503020204020204" pitchFamily="34" charset="-122"/>
                <a:sym typeface="Arial" panose="020B0604020202020204" pitchFamily="34" charset="0"/>
              </a:rPr>
              <a:t>2024.10.19</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2" name="矩形 11"/>
          <p:cNvSpPr/>
          <p:nvPr/>
        </p:nvSpPr>
        <p:spPr>
          <a:xfrm>
            <a:off x="5757783" y="-22624"/>
            <a:ext cx="6434217" cy="688062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52" name="图片 51"/>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rightnessContrast bright="70000"/>
                    </a14:imgEffect>
                  </a14:imgLayer>
                </a14:imgProps>
              </a:ext>
              <a:ext uri="{28A0092B-C50C-407E-A947-70E740481C1C}">
                <a14:useLocalDpi xmlns:a14="http://schemas.microsoft.com/office/drawing/2010/main" val="0"/>
              </a:ext>
            </a:extLst>
          </a:blip>
          <a:stretch>
            <a:fillRect/>
          </a:stretch>
        </p:blipFill>
        <p:spPr>
          <a:xfrm>
            <a:off x="8184000" y="2115353"/>
            <a:ext cx="5230390" cy="5230390"/>
          </a:xfrm>
          <a:prstGeom prst="rect">
            <a:avLst/>
          </a:prstGeom>
        </p:spPr>
      </p:pic>
      <p:pic>
        <p:nvPicPr>
          <p:cNvPr id="4" name="图片 3"/>
          <p:cNvPicPr>
            <a:picLocks noChangeAspect="1"/>
          </p:cNvPicPr>
          <p:nvPr/>
        </p:nvPicPr>
        <p:blipFill rotWithShape="1">
          <a:blip r:embed="rId6">
            <a:extLst>
              <a:ext uri="{28A0092B-C50C-407E-A947-70E740481C1C}">
                <a14:useLocalDpi xmlns:a14="http://schemas.microsoft.com/office/drawing/2010/main" val="0"/>
              </a:ext>
            </a:extLst>
          </a:blip>
          <a:srcRect l="17319" r="26873"/>
          <a:stretch>
            <a:fillRect/>
          </a:stretch>
        </p:blipFill>
        <p:spPr>
          <a:xfrm>
            <a:off x="-24000" y="-22623"/>
            <a:ext cx="5760000" cy="6880624"/>
          </a:xfrm>
          <a:prstGeom prst="rect">
            <a:avLst/>
          </a:prstGeom>
        </p:spPr>
      </p:pic>
      <p:sp>
        <p:nvSpPr>
          <p:cNvPr id="10" name="文本框 9"/>
          <p:cNvSpPr txBox="1"/>
          <p:nvPr/>
        </p:nvSpPr>
        <p:spPr>
          <a:xfrm>
            <a:off x="6567984" y="2238611"/>
            <a:ext cx="3653313" cy="1174168"/>
          </a:xfrm>
          <a:prstGeom prst="rect">
            <a:avLst/>
          </a:prstGeom>
          <a:noFill/>
        </p:spPr>
        <p:txBody>
          <a:bodyPr wrap="square" rtlCol="0">
            <a:spAutoFit/>
          </a:bodyPr>
          <a:lstStyle/>
          <a:p>
            <a:pPr algn="ctr">
              <a:lnSpc>
                <a:spcPct val="130000"/>
              </a:lnSpc>
            </a:pPr>
            <a:r>
              <a:rPr lang="zh-CN" altLang="en-US" sz="6000" b="1" dirty="0">
                <a:latin typeface="Arial" panose="020B0604020202020204" pitchFamily="34" charset="0"/>
                <a:ea typeface="微软雅黑" panose="020B0503020204020204" pitchFamily="34" charset="-122"/>
                <a:sym typeface="Arial" panose="020B0604020202020204" pitchFamily="34" charset="0"/>
              </a:rPr>
              <a:t>研究动机</a:t>
            </a:r>
          </a:p>
        </p:txBody>
      </p:sp>
      <p:pic>
        <p:nvPicPr>
          <p:cNvPr id="19" name="图片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60500" y="376190"/>
            <a:ext cx="2204181" cy="520337"/>
          </a:xfrm>
          <a:prstGeom prst="rect">
            <a:avLst/>
          </a:prstGeom>
        </p:spPr>
      </p:pic>
      <p:sp>
        <p:nvSpPr>
          <p:cNvPr id="2" name="等腰三角形 1"/>
          <p:cNvSpPr/>
          <p:nvPr/>
        </p:nvSpPr>
        <p:spPr>
          <a:xfrm rot="5400000">
            <a:off x="5652624" y="3151579"/>
            <a:ext cx="635279" cy="52939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5705564" y="-29746"/>
            <a:ext cx="45719" cy="68877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7" name="直接连接符 6"/>
          <p:cNvCxnSpPr>
            <a:stCxn id="2" idx="0"/>
          </p:cNvCxnSpPr>
          <p:nvPr/>
        </p:nvCxnSpPr>
        <p:spPr>
          <a:xfrm>
            <a:off x="6234963" y="3416279"/>
            <a:ext cx="3965037" cy="12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861148" y="3573000"/>
            <a:ext cx="3330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20798" y="-33969"/>
            <a:ext cx="5729564" cy="6890562"/>
            <a:chOff x="-10564" y="-32562"/>
            <a:chExt cx="5729564" cy="6890562"/>
          </a:xfrm>
        </p:grpSpPr>
        <p:sp>
          <p:nvSpPr>
            <p:cNvPr id="44" name="矩形 43"/>
            <p:cNvSpPr/>
            <p:nvPr/>
          </p:nvSpPr>
          <p:spPr>
            <a:xfrm>
              <a:off x="-10564" y="-29747"/>
              <a:ext cx="5729564" cy="68877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46" name="直接连接符 45"/>
            <p:cNvCxnSpPr/>
            <p:nvPr/>
          </p:nvCxnSpPr>
          <p:spPr>
            <a:xfrm>
              <a:off x="69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560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424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288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152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01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2395045" y="2095398"/>
            <a:ext cx="861774" cy="2609647"/>
          </a:xfrm>
          <a:prstGeom prst="rect">
            <a:avLst/>
          </a:prstGeom>
          <a:noFill/>
        </p:spPr>
        <p:txBody>
          <a:bodyPr vert="eaVert" wrap="square" rtlCol="0">
            <a:spAutoFit/>
          </a:bodyPr>
          <a:lstStyle/>
          <a:p>
            <a:r>
              <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rPr>
              <a:t>第一部分</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CBF678-72EF-4EF1-9DC1-C0F703995F3E}"/>
              </a:ext>
            </a:extLst>
          </p:cNvPr>
          <p:cNvSpPr>
            <a:spLocks noGrp="1"/>
          </p:cNvSpPr>
          <p:nvPr>
            <p:ph type="dt" sz="half" idx="10"/>
          </p:nvPr>
        </p:nvSpPr>
        <p:spPr/>
        <p:txBody>
          <a:bodyPr/>
          <a:lstStyle/>
          <a:p>
            <a:fld id="{0AA9AE33-E62E-49B7-AC0B-0504C9981B63}" type="datetime1">
              <a:rPr lang="zh-CN" altLang="en-US" smtClean="0"/>
              <a:t>2024/10/12</a:t>
            </a:fld>
            <a:endParaRPr lang="zh-CN" altLang="en-US"/>
          </a:p>
        </p:txBody>
      </p:sp>
      <p:sp>
        <p:nvSpPr>
          <p:cNvPr id="3" name="页脚占位符 2">
            <a:extLst>
              <a:ext uri="{FF2B5EF4-FFF2-40B4-BE49-F238E27FC236}">
                <a16:creationId xmlns:a16="http://schemas.microsoft.com/office/drawing/2014/main" id="{8D883B5D-74AE-457B-944F-6D53A3D1BB74}"/>
              </a:ext>
            </a:extLst>
          </p:cNvPr>
          <p:cNvSpPr>
            <a:spLocks noGrp="1"/>
          </p:cNvSpPr>
          <p:nvPr>
            <p:ph type="ftr" sz="quarter" idx="11"/>
          </p:nvPr>
        </p:nvSpPr>
        <p:spPr/>
        <p:txBody>
          <a:bodyPr/>
          <a:lstStyle/>
          <a:p>
            <a:r>
              <a:rPr lang="zh-CN" altLang="en-US" dirty="0"/>
              <a:t>学而不厌，诲人不倦</a:t>
            </a:r>
          </a:p>
        </p:txBody>
      </p:sp>
      <p:sp>
        <p:nvSpPr>
          <p:cNvPr id="4" name="灯片编号占位符 3">
            <a:extLst>
              <a:ext uri="{FF2B5EF4-FFF2-40B4-BE49-F238E27FC236}">
                <a16:creationId xmlns:a16="http://schemas.microsoft.com/office/drawing/2014/main" id="{EE97C2AB-5227-4EE2-9099-5C1DED2E6533}"/>
              </a:ext>
            </a:extLst>
          </p:cNvPr>
          <p:cNvSpPr>
            <a:spLocks noGrp="1"/>
          </p:cNvSpPr>
          <p:nvPr>
            <p:ph type="sldNum" sz="quarter" idx="12"/>
          </p:nvPr>
        </p:nvSpPr>
        <p:spPr/>
        <p:txBody>
          <a:bodyPr/>
          <a:lstStyle/>
          <a:p>
            <a:fld id="{E60F2D4F-2241-454B-AF5D-961C997CB3BA}" type="slidenum">
              <a:rPr lang="zh-CN" altLang="en-US" smtClean="0"/>
              <a:t>4</a:t>
            </a:fld>
            <a:endParaRPr lang="zh-CN" altLang="en-US"/>
          </a:p>
        </p:txBody>
      </p:sp>
      <p:sp>
        <p:nvSpPr>
          <p:cNvPr id="5" name="标题 4">
            <a:extLst>
              <a:ext uri="{FF2B5EF4-FFF2-40B4-BE49-F238E27FC236}">
                <a16:creationId xmlns:a16="http://schemas.microsoft.com/office/drawing/2014/main" id="{171EF10A-485C-46C6-BA1E-8138261A5DEB}"/>
              </a:ext>
            </a:extLst>
          </p:cNvPr>
          <p:cNvSpPr>
            <a:spLocks noGrp="1"/>
          </p:cNvSpPr>
          <p:nvPr>
            <p:ph type="title"/>
          </p:nvPr>
        </p:nvSpPr>
        <p:spPr>
          <a:xfrm>
            <a:off x="865401" y="382479"/>
            <a:ext cx="5950599" cy="596348"/>
          </a:xfrm>
        </p:spPr>
        <p:txBody>
          <a:bodyPr>
            <a:normAutofit fontScale="90000"/>
          </a:bodyPr>
          <a:lstStyle/>
          <a:p>
            <a:r>
              <a:rPr lang="zh-CN" altLang="en-US" dirty="0"/>
              <a:t>甲骨文研究的重要性</a:t>
            </a:r>
          </a:p>
        </p:txBody>
      </p:sp>
      <p:sp>
        <p:nvSpPr>
          <p:cNvPr id="12" name="文本框 11">
            <a:extLst>
              <a:ext uri="{FF2B5EF4-FFF2-40B4-BE49-F238E27FC236}">
                <a16:creationId xmlns:a16="http://schemas.microsoft.com/office/drawing/2014/main" id="{0EC04ECC-FA98-4514-9A7C-06E629F89010}"/>
              </a:ext>
            </a:extLst>
          </p:cNvPr>
          <p:cNvSpPr txBox="1"/>
          <p:nvPr/>
        </p:nvSpPr>
        <p:spPr>
          <a:xfrm>
            <a:off x="768000" y="4941000"/>
            <a:ext cx="10776300" cy="1200329"/>
          </a:xfrm>
          <a:prstGeom prst="rect">
            <a:avLst/>
          </a:prstGeom>
          <a:noFill/>
        </p:spPr>
        <p:txBody>
          <a:bodyPr wrap="square">
            <a:spAutoFit/>
          </a:bodyPr>
          <a:lstStyle/>
          <a:p>
            <a:r>
              <a:rPr lang="zh-CN" altLang="en-US" dirty="0"/>
              <a:t>殷墟甲骨文的重大发现在中华文明乃至人类文明发展史上具有划时代的意义。甲骨文是迄今为止中国发现的年代最早的成熟文字系统，是汉字的源头和中华优秀传统文化的根脉，值得倍加珍视、更好传承发展。</a:t>
            </a:r>
            <a:endParaRPr lang="en-US" altLang="zh-CN" dirty="0"/>
          </a:p>
          <a:p>
            <a:r>
              <a:rPr lang="en-US" altLang="zh-CN" dirty="0"/>
              <a:t>                                                     ——</a:t>
            </a:r>
            <a:r>
              <a:rPr lang="zh-CN" altLang="en-US" b="1" i="0" dirty="0">
                <a:solidFill>
                  <a:srgbClr val="4B4B4B"/>
                </a:solidFill>
                <a:effectLst/>
                <a:latin typeface="微软雅黑" panose="020B0503020204020204" pitchFamily="34" charset="-122"/>
                <a:ea typeface="微软雅黑" panose="020B0503020204020204" pitchFamily="34" charset="-122"/>
              </a:rPr>
              <a:t>习近平总书记致甲骨文发现和研究</a:t>
            </a:r>
            <a:r>
              <a:rPr lang="en-US" altLang="zh-CN" b="1" i="0" dirty="0">
                <a:solidFill>
                  <a:srgbClr val="4B4B4B"/>
                </a:solidFill>
                <a:effectLst/>
                <a:latin typeface="微软雅黑" panose="020B0503020204020204" pitchFamily="34" charset="-122"/>
                <a:ea typeface="微软雅黑" panose="020B0503020204020204" pitchFamily="34" charset="-122"/>
              </a:rPr>
              <a:t>120</a:t>
            </a:r>
            <a:r>
              <a:rPr lang="zh-CN" altLang="en-US" b="1" i="0" dirty="0">
                <a:solidFill>
                  <a:srgbClr val="4B4B4B"/>
                </a:solidFill>
                <a:effectLst/>
                <a:latin typeface="微软雅黑" panose="020B0503020204020204" pitchFamily="34" charset="-122"/>
                <a:ea typeface="微软雅黑" panose="020B0503020204020204" pitchFamily="34" charset="-122"/>
              </a:rPr>
              <a:t>周年的贺信</a:t>
            </a:r>
          </a:p>
          <a:p>
            <a:endParaRPr lang="zh-CN" altLang="en-US" dirty="0"/>
          </a:p>
        </p:txBody>
      </p:sp>
    </p:spTree>
    <p:extLst>
      <p:ext uri="{BB962C8B-B14F-4D97-AF65-F5344CB8AC3E}">
        <p14:creationId xmlns:p14="http://schemas.microsoft.com/office/powerpoint/2010/main" val="3837214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5</a:t>
            </a:fld>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60945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计算机处理甲骨文的挑战</a:t>
            </a:r>
            <a:endParaRPr lang="en-US" altLang="zh-CN" dirty="0">
              <a:latin typeface="Arial" panose="020B0604020202020204" pitchFamily="34" charset="0"/>
              <a:ea typeface="微软雅黑" panose="020B0503020204020204" pitchFamily="34" charset="-122"/>
              <a:sym typeface="+mn-ea"/>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2024/10/12</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29" name="组合 28">
            <a:extLst>
              <a:ext uri="{FF2B5EF4-FFF2-40B4-BE49-F238E27FC236}">
                <a16:creationId xmlns:a16="http://schemas.microsoft.com/office/drawing/2014/main" id="{CDB1251B-D332-4E96-9A8C-581424A9ED9A}"/>
              </a:ext>
            </a:extLst>
          </p:cNvPr>
          <p:cNvGrpSpPr/>
          <p:nvPr/>
        </p:nvGrpSpPr>
        <p:grpSpPr>
          <a:xfrm>
            <a:off x="451519" y="1269000"/>
            <a:ext cx="11469337" cy="4464000"/>
            <a:chOff x="1748002" y="1370304"/>
            <a:chExt cx="9412490" cy="3530141"/>
          </a:xfrm>
        </p:grpSpPr>
        <p:grpSp>
          <p:nvGrpSpPr>
            <p:cNvPr id="37" name="组合 36">
              <a:extLst>
                <a:ext uri="{FF2B5EF4-FFF2-40B4-BE49-F238E27FC236}">
                  <a16:creationId xmlns:a16="http://schemas.microsoft.com/office/drawing/2014/main" id="{CCBF0A12-3E70-4FC7-9849-50DD6B8B3B4B}"/>
                </a:ext>
              </a:extLst>
            </p:cNvPr>
            <p:cNvGrpSpPr/>
            <p:nvPr/>
          </p:nvGrpSpPr>
          <p:grpSpPr>
            <a:xfrm>
              <a:off x="6587156" y="1384183"/>
              <a:ext cx="2038524" cy="3513379"/>
              <a:chOff x="4823670" y="1384183"/>
              <a:chExt cx="2038524" cy="3513379"/>
            </a:xfrm>
          </p:grpSpPr>
          <p:graphicFrame>
            <p:nvGraphicFramePr>
              <p:cNvPr id="63" name="对象 62">
                <a:extLst>
                  <a:ext uri="{FF2B5EF4-FFF2-40B4-BE49-F238E27FC236}">
                    <a16:creationId xmlns:a16="http://schemas.microsoft.com/office/drawing/2014/main" id="{B947FCCC-7580-4B28-A5BC-EF3CABF27554}"/>
                  </a:ext>
                </a:extLst>
              </p:cNvPr>
              <p:cNvGraphicFramePr/>
              <p:nvPr>
                <p:extLst>
                  <p:ext uri="{D42A27DB-BD31-4B8C-83A1-F6EECF244321}">
                    <p14:modId xmlns:p14="http://schemas.microsoft.com/office/powerpoint/2010/main" val="2457644748"/>
                  </p:ext>
                </p:extLst>
              </p:nvPr>
            </p:nvGraphicFramePr>
            <p:xfrm>
              <a:off x="5102934" y="1533985"/>
              <a:ext cx="646330" cy="1091067"/>
            </p:xfrm>
            <a:graphic>
              <a:graphicData uri="http://schemas.openxmlformats.org/presentationml/2006/ole">
                <mc:AlternateContent xmlns:mc="http://schemas.openxmlformats.org/markup-compatibility/2006">
                  <mc:Choice xmlns:v="urn:schemas-microsoft-com:vml" Requires="v">
                    <p:oleObj spid="_x0000_s1060" r:id="rId4" imgW="1133475" imgH="1866900" progId="Paint.Picture">
                      <p:embed/>
                    </p:oleObj>
                  </mc:Choice>
                  <mc:Fallback>
                    <p:oleObj r:id="rId4" imgW="1133475" imgH="1866900" progId="Paint.Picture">
                      <p:embed/>
                      <p:pic>
                        <p:nvPicPr>
                          <p:cNvPr id="2" name="对象 1"/>
                          <p:cNvPicPr/>
                          <p:nvPr/>
                        </p:nvPicPr>
                        <p:blipFill>
                          <a:blip r:embed="rId5"/>
                          <a:stretch>
                            <a:fillRect/>
                          </a:stretch>
                        </p:blipFill>
                        <p:spPr>
                          <a:xfrm>
                            <a:off x="5102934" y="1533985"/>
                            <a:ext cx="646330" cy="1091067"/>
                          </a:xfrm>
                          <a:prstGeom prst="rect">
                            <a:avLst/>
                          </a:prstGeom>
                        </p:spPr>
                      </p:pic>
                    </p:oleObj>
                  </mc:Fallback>
                </mc:AlternateContent>
              </a:graphicData>
            </a:graphic>
          </p:graphicFrame>
          <p:sp>
            <p:nvSpPr>
              <p:cNvPr id="64" name="文本框 63">
                <a:extLst>
                  <a:ext uri="{FF2B5EF4-FFF2-40B4-BE49-F238E27FC236}">
                    <a16:creationId xmlns:a16="http://schemas.microsoft.com/office/drawing/2014/main" id="{7C1B5201-6445-4D7B-9AC0-B3E6746C6634}"/>
                  </a:ext>
                </a:extLst>
              </p:cNvPr>
              <p:cNvSpPr txBox="1"/>
              <p:nvPr/>
            </p:nvSpPr>
            <p:spPr>
              <a:xfrm>
                <a:off x="5102934" y="2620560"/>
                <a:ext cx="646331" cy="369332"/>
              </a:xfrm>
              <a:prstGeom prst="rect">
                <a:avLst/>
              </a:prstGeom>
              <a:noFill/>
            </p:spPr>
            <p:txBody>
              <a:bodyPr wrap="none" rtlCol="0">
                <a:spAutoFit/>
              </a:bodyPr>
              <a:lstStyle/>
              <a:p>
                <a:r>
                  <a:rPr lang="zh-CN" altLang="en-US" dirty="0"/>
                  <a:t>照片</a:t>
                </a:r>
              </a:p>
            </p:txBody>
          </p:sp>
          <p:pic>
            <p:nvPicPr>
              <p:cNvPr id="65" name="图片 64">
                <a:extLst>
                  <a:ext uri="{FF2B5EF4-FFF2-40B4-BE49-F238E27FC236}">
                    <a16:creationId xmlns:a16="http://schemas.microsoft.com/office/drawing/2014/main" id="{FC4FC91C-F057-4495-A28F-C9F429BE3BD9}"/>
                  </a:ext>
                </a:extLst>
              </p:cNvPr>
              <p:cNvPicPr>
                <a:picLocks noChangeAspect="1"/>
              </p:cNvPicPr>
              <p:nvPr/>
            </p:nvPicPr>
            <p:blipFill rotWithShape="1">
              <a:blip r:embed="rId6"/>
              <a:srcRect r="18937"/>
              <a:stretch/>
            </p:blipFill>
            <p:spPr>
              <a:xfrm>
                <a:off x="5928534" y="1533985"/>
                <a:ext cx="646331" cy="1091067"/>
              </a:xfrm>
              <a:prstGeom prst="rect">
                <a:avLst/>
              </a:prstGeom>
            </p:spPr>
          </p:pic>
          <p:sp>
            <p:nvSpPr>
              <p:cNvPr id="66" name="文本框 65">
                <a:extLst>
                  <a:ext uri="{FF2B5EF4-FFF2-40B4-BE49-F238E27FC236}">
                    <a16:creationId xmlns:a16="http://schemas.microsoft.com/office/drawing/2014/main" id="{65E18605-203F-456C-8E0E-783825531E44}"/>
                  </a:ext>
                </a:extLst>
              </p:cNvPr>
              <p:cNvSpPr txBox="1"/>
              <p:nvPr/>
            </p:nvSpPr>
            <p:spPr>
              <a:xfrm>
                <a:off x="5928534" y="2620560"/>
                <a:ext cx="646331" cy="369332"/>
              </a:xfrm>
              <a:prstGeom prst="rect">
                <a:avLst/>
              </a:prstGeom>
              <a:noFill/>
            </p:spPr>
            <p:txBody>
              <a:bodyPr wrap="none" rtlCol="0">
                <a:spAutoFit/>
              </a:bodyPr>
              <a:lstStyle/>
              <a:p>
                <a:r>
                  <a:rPr lang="zh-CN" altLang="en-US" dirty="0"/>
                  <a:t>拓片</a:t>
                </a:r>
              </a:p>
            </p:txBody>
          </p:sp>
          <p:pic>
            <p:nvPicPr>
              <p:cNvPr id="67" name="图片 66">
                <a:extLst>
                  <a:ext uri="{FF2B5EF4-FFF2-40B4-BE49-F238E27FC236}">
                    <a16:creationId xmlns:a16="http://schemas.microsoft.com/office/drawing/2014/main" id="{61D197B8-20AA-45E4-A28B-A71B0156677E}"/>
                  </a:ext>
                </a:extLst>
              </p:cNvPr>
              <p:cNvPicPr>
                <a:picLocks noChangeAspect="1"/>
              </p:cNvPicPr>
              <p:nvPr/>
            </p:nvPicPr>
            <p:blipFill>
              <a:blip r:embed="rId7"/>
              <a:stretch>
                <a:fillRect/>
              </a:stretch>
            </p:blipFill>
            <p:spPr>
              <a:xfrm>
                <a:off x="5149528" y="2994384"/>
                <a:ext cx="553143" cy="763863"/>
              </a:xfrm>
              <a:prstGeom prst="rect">
                <a:avLst/>
              </a:prstGeom>
            </p:spPr>
          </p:pic>
          <p:sp>
            <p:nvSpPr>
              <p:cNvPr id="68" name="文本框 67">
                <a:extLst>
                  <a:ext uri="{FF2B5EF4-FFF2-40B4-BE49-F238E27FC236}">
                    <a16:creationId xmlns:a16="http://schemas.microsoft.com/office/drawing/2014/main" id="{AE7F20D7-0B27-4C90-990A-BD22CD93A959}"/>
                  </a:ext>
                </a:extLst>
              </p:cNvPr>
              <p:cNvSpPr txBox="1"/>
              <p:nvPr/>
            </p:nvSpPr>
            <p:spPr>
              <a:xfrm>
                <a:off x="5102934" y="3758247"/>
                <a:ext cx="646331" cy="369332"/>
              </a:xfrm>
              <a:prstGeom prst="rect">
                <a:avLst/>
              </a:prstGeom>
              <a:noFill/>
            </p:spPr>
            <p:txBody>
              <a:bodyPr wrap="none" rtlCol="0">
                <a:spAutoFit/>
              </a:bodyPr>
              <a:lstStyle/>
              <a:p>
                <a:r>
                  <a:rPr lang="zh-CN" altLang="en-US" dirty="0"/>
                  <a:t>摹本</a:t>
                </a:r>
              </a:p>
            </p:txBody>
          </p:sp>
          <p:pic>
            <p:nvPicPr>
              <p:cNvPr id="69" name="图片 68">
                <a:extLst>
                  <a:ext uri="{FF2B5EF4-FFF2-40B4-BE49-F238E27FC236}">
                    <a16:creationId xmlns:a16="http://schemas.microsoft.com/office/drawing/2014/main" id="{C75DCF9D-CB27-4BF1-AE57-B85150053E85}"/>
                  </a:ext>
                </a:extLst>
              </p:cNvPr>
              <p:cNvPicPr>
                <a:picLocks noChangeAspect="1"/>
              </p:cNvPicPr>
              <p:nvPr/>
            </p:nvPicPr>
            <p:blipFill>
              <a:blip r:embed="rId8"/>
              <a:stretch>
                <a:fillRect/>
              </a:stretch>
            </p:blipFill>
            <p:spPr>
              <a:xfrm>
                <a:off x="5989803" y="3080932"/>
                <a:ext cx="523792" cy="676565"/>
              </a:xfrm>
              <a:prstGeom prst="rect">
                <a:avLst/>
              </a:prstGeom>
            </p:spPr>
          </p:pic>
          <p:sp>
            <p:nvSpPr>
              <p:cNvPr id="70" name="文本框 69">
                <a:extLst>
                  <a:ext uri="{FF2B5EF4-FFF2-40B4-BE49-F238E27FC236}">
                    <a16:creationId xmlns:a16="http://schemas.microsoft.com/office/drawing/2014/main" id="{552DEF0F-7716-4E76-9381-3ADE06A5F8BD}"/>
                  </a:ext>
                </a:extLst>
              </p:cNvPr>
              <p:cNvSpPr txBox="1"/>
              <p:nvPr/>
            </p:nvSpPr>
            <p:spPr>
              <a:xfrm>
                <a:off x="5928534" y="3758247"/>
                <a:ext cx="646331" cy="369332"/>
              </a:xfrm>
              <a:prstGeom prst="rect">
                <a:avLst/>
              </a:prstGeom>
              <a:noFill/>
            </p:spPr>
            <p:txBody>
              <a:bodyPr wrap="none" rtlCol="0">
                <a:spAutoFit/>
              </a:bodyPr>
              <a:lstStyle/>
              <a:p>
                <a:r>
                  <a:rPr lang="zh-CN" altLang="en-US" dirty="0"/>
                  <a:t>字库</a:t>
                </a:r>
              </a:p>
            </p:txBody>
          </p:sp>
          <p:sp>
            <p:nvSpPr>
              <p:cNvPr id="71" name="矩形 70">
                <a:extLst>
                  <a:ext uri="{FF2B5EF4-FFF2-40B4-BE49-F238E27FC236}">
                    <a16:creationId xmlns:a16="http://schemas.microsoft.com/office/drawing/2014/main" id="{3B1151B6-F2C1-44A6-903E-9AC0C932C02E}"/>
                  </a:ext>
                </a:extLst>
              </p:cNvPr>
              <p:cNvSpPr/>
              <p:nvPr/>
            </p:nvSpPr>
            <p:spPr>
              <a:xfrm>
                <a:off x="4823670" y="1384183"/>
                <a:ext cx="2038524" cy="2944536"/>
              </a:xfrm>
              <a:prstGeom prst="rect">
                <a:avLst/>
              </a:prstGeom>
              <a:noFill/>
              <a:ln w="158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BF45CED4-FCD8-4DD6-B893-2DD58A1869E4}"/>
                  </a:ext>
                </a:extLst>
              </p:cNvPr>
              <p:cNvSpPr txBox="1"/>
              <p:nvPr/>
            </p:nvSpPr>
            <p:spPr>
              <a:xfrm>
                <a:off x="5288934" y="4528230"/>
                <a:ext cx="1107996" cy="369332"/>
              </a:xfrm>
              <a:prstGeom prst="rect">
                <a:avLst/>
              </a:prstGeom>
              <a:noFill/>
            </p:spPr>
            <p:txBody>
              <a:bodyPr wrap="none" rtlCol="0">
                <a:spAutoFit/>
              </a:bodyPr>
              <a:lstStyle/>
              <a:p>
                <a:r>
                  <a:rPr lang="zh-CN" altLang="en-US" dirty="0"/>
                  <a:t>模态多样</a:t>
                </a:r>
              </a:p>
            </p:txBody>
          </p:sp>
        </p:grpSp>
        <p:grpSp>
          <p:nvGrpSpPr>
            <p:cNvPr id="38" name="组合 37">
              <a:extLst>
                <a:ext uri="{FF2B5EF4-FFF2-40B4-BE49-F238E27FC236}">
                  <a16:creationId xmlns:a16="http://schemas.microsoft.com/office/drawing/2014/main" id="{771751D3-744F-44CA-8557-F926EEBDBF10}"/>
                </a:ext>
              </a:extLst>
            </p:cNvPr>
            <p:cNvGrpSpPr/>
            <p:nvPr/>
          </p:nvGrpSpPr>
          <p:grpSpPr>
            <a:xfrm>
              <a:off x="4043673" y="1387287"/>
              <a:ext cx="2174640" cy="3513158"/>
              <a:chOff x="2280187" y="1387287"/>
              <a:chExt cx="2174640" cy="3513158"/>
            </a:xfrm>
          </p:grpSpPr>
          <p:pic>
            <p:nvPicPr>
              <p:cNvPr id="54" name="图片 53">
                <a:extLst>
                  <a:ext uri="{FF2B5EF4-FFF2-40B4-BE49-F238E27FC236}">
                    <a16:creationId xmlns:a16="http://schemas.microsoft.com/office/drawing/2014/main" id="{30FDAF63-3A51-4E07-81D1-D81EADFEF6B2}"/>
                  </a:ext>
                </a:extLst>
              </p:cNvPr>
              <p:cNvPicPr>
                <a:picLocks noChangeAspect="1"/>
              </p:cNvPicPr>
              <p:nvPr/>
            </p:nvPicPr>
            <p:blipFill>
              <a:blip r:embed="rId9"/>
              <a:stretch>
                <a:fillRect/>
              </a:stretch>
            </p:blipFill>
            <p:spPr>
              <a:xfrm>
                <a:off x="3037637" y="1530582"/>
                <a:ext cx="809077" cy="994767"/>
              </a:xfrm>
              <a:prstGeom prst="rect">
                <a:avLst/>
              </a:prstGeom>
            </p:spPr>
          </p:pic>
          <p:pic>
            <p:nvPicPr>
              <p:cNvPr id="55" name="图片 54">
                <a:extLst>
                  <a:ext uri="{FF2B5EF4-FFF2-40B4-BE49-F238E27FC236}">
                    <a16:creationId xmlns:a16="http://schemas.microsoft.com/office/drawing/2014/main" id="{99FA115E-5B3B-4311-9B9E-3B2E95319FE6}"/>
                  </a:ext>
                </a:extLst>
              </p:cNvPr>
              <p:cNvPicPr>
                <a:picLocks noChangeAspect="1"/>
              </p:cNvPicPr>
              <p:nvPr/>
            </p:nvPicPr>
            <p:blipFill>
              <a:blip r:embed="rId10"/>
              <a:stretch>
                <a:fillRect/>
              </a:stretch>
            </p:blipFill>
            <p:spPr>
              <a:xfrm>
                <a:off x="2365119" y="2763932"/>
                <a:ext cx="639211" cy="880423"/>
              </a:xfrm>
              <a:prstGeom prst="rect">
                <a:avLst/>
              </a:prstGeom>
            </p:spPr>
          </p:pic>
          <p:pic>
            <p:nvPicPr>
              <p:cNvPr id="56" name="图片 55">
                <a:extLst>
                  <a:ext uri="{FF2B5EF4-FFF2-40B4-BE49-F238E27FC236}">
                    <a16:creationId xmlns:a16="http://schemas.microsoft.com/office/drawing/2014/main" id="{7FDBF5FD-7F43-4585-A96A-0725691A003F}"/>
                  </a:ext>
                </a:extLst>
              </p:cNvPr>
              <p:cNvPicPr>
                <a:picLocks noChangeAspect="1"/>
              </p:cNvPicPr>
              <p:nvPr/>
            </p:nvPicPr>
            <p:blipFill>
              <a:blip r:embed="rId11"/>
              <a:stretch>
                <a:fillRect/>
              </a:stretch>
            </p:blipFill>
            <p:spPr>
              <a:xfrm>
                <a:off x="3748344" y="1612752"/>
                <a:ext cx="706483" cy="830427"/>
              </a:xfrm>
              <a:prstGeom prst="rect">
                <a:avLst/>
              </a:prstGeom>
            </p:spPr>
          </p:pic>
          <p:pic>
            <p:nvPicPr>
              <p:cNvPr id="57" name="图片 56">
                <a:extLst>
                  <a:ext uri="{FF2B5EF4-FFF2-40B4-BE49-F238E27FC236}">
                    <a16:creationId xmlns:a16="http://schemas.microsoft.com/office/drawing/2014/main" id="{F54F1AA9-16EB-494D-915A-64DD08EC3D40}"/>
                  </a:ext>
                </a:extLst>
              </p:cNvPr>
              <p:cNvPicPr>
                <a:picLocks noChangeAspect="1"/>
              </p:cNvPicPr>
              <p:nvPr/>
            </p:nvPicPr>
            <p:blipFill>
              <a:blip r:embed="rId12"/>
              <a:stretch>
                <a:fillRect/>
              </a:stretch>
            </p:blipFill>
            <p:spPr>
              <a:xfrm>
                <a:off x="3065599" y="2782265"/>
                <a:ext cx="639210" cy="843757"/>
              </a:xfrm>
              <a:prstGeom prst="rect">
                <a:avLst/>
              </a:prstGeom>
            </p:spPr>
          </p:pic>
          <p:pic>
            <p:nvPicPr>
              <p:cNvPr id="58" name="图片 57">
                <a:extLst>
                  <a:ext uri="{FF2B5EF4-FFF2-40B4-BE49-F238E27FC236}">
                    <a16:creationId xmlns:a16="http://schemas.microsoft.com/office/drawing/2014/main" id="{D840FAC8-F882-4BFF-9F82-59F5C13E5D5C}"/>
                  </a:ext>
                </a:extLst>
              </p:cNvPr>
              <p:cNvPicPr>
                <a:picLocks noChangeAspect="1"/>
              </p:cNvPicPr>
              <p:nvPr/>
            </p:nvPicPr>
            <p:blipFill>
              <a:blip r:embed="rId13"/>
              <a:stretch>
                <a:fillRect/>
              </a:stretch>
            </p:blipFill>
            <p:spPr>
              <a:xfrm>
                <a:off x="3766078" y="2809437"/>
                <a:ext cx="624460" cy="789412"/>
              </a:xfrm>
              <a:prstGeom prst="rect">
                <a:avLst/>
              </a:prstGeom>
            </p:spPr>
          </p:pic>
          <p:pic>
            <p:nvPicPr>
              <p:cNvPr id="59" name="图片 58">
                <a:extLst>
                  <a:ext uri="{FF2B5EF4-FFF2-40B4-BE49-F238E27FC236}">
                    <a16:creationId xmlns:a16="http://schemas.microsoft.com/office/drawing/2014/main" id="{D493455D-D241-47BD-8EEE-86F4AE6BBB5D}"/>
                  </a:ext>
                </a:extLst>
              </p:cNvPr>
              <p:cNvPicPr>
                <a:picLocks noChangeAspect="1"/>
              </p:cNvPicPr>
              <p:nvPr/>
            </p:nvPicPr>
            <p:blipFill>
              <a:blip r:embed="rId14"/>
              <a:stretch>
                <a:fillRect/>
              </a:stretch>
            </p:blipFill>
            <p:spPr>
              <a:xfrm>
                <a:off x="2280187" y="1557109"/>
                <a:ext cx="809077" cy="941713"/>
              </a:xfrm>
              <a:prstGeom prst="rect">
                <a:avLst/>
              </a:prstGeom>
            </p:spPr>
          </p:pic>
          <p:sp>
            <p:nvSpPr>
              <p:cNvPr id="60" name="矩形 59">
                <a:extLst>
                  <a:ext uri="{FF2B5EF4-FFF2-40B4-BE49-F238E27FC236}">
                    <a16:creationId xmlns:a16="http://schemas.microsoft.com/office/drawing/2014/main" id="{B54EC557-00D1-4FF8-8CFE-88A66AD50098}"/>
                  </a:ext>
                </a:extLst>
              </p:cNvPr>
              <p:cNvSpPr/>
              <p:nvPr/>
            </p:nvSpPr>
            <p:spPr>
              <a:xfrm>
                <a:off x="2400817" y="1387287"/>
                <a:ext cx="2038524" cy="2944536"/>
              </a:xfrm>
              <a:prstGeom prst="rect">
                <a:avLst/>
              </a:prstGeom>
              <a:noFill/>
              <a:ln w="15875">
                <a:solidFill>
                  <a:srgbClr val="92D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F0F43A1A-26B1-4437-9227-80C844BCDB7E}"/>
                  </a:ext>
                </a:extLst>
              </p:cNvPr>
              <p:cNvSpPr txBox="1"/>
              <p:nvPr/>
            </p:nvSpPr>
            <p:spPr>
              <a:xfrm>
                <a:off x="2507064" y="3776734"/>
                <a:ext cx="1800493" cy="369332"/>
              </a:xfrm>
              <a:prstGeom prst="rect">
                <a:avLst/>
              </a:prstGeom>
              <a:noFill/>
            </p:spPr>
            <p:txBody>
              <a:bodyPr wrap="none" rtlCol="0">
                <a:spAutoFit/>
              </a:bodyPr>
              <a:lstStyle/>
              <a:p>
                <a:r>
                  <a:rPr lang="zh-CN" altLang="en-US" dirty="0"/>
                  <a:t>“祝”的异体字</a:t>
                </a:r>
              </a:p>
            </p:txBody>
          </p:sp>
          <p:sp>
            <p:nvSpPr>
              <p:cNvPr id="62" name="文本框 61">
                <a:extLst>
                  <a:ext uri="{FF2B5EF4-FFF2-40B4-BE49-F238E27FC236}">
                    <a16:creationId xmlns:a16="http://schemas.microsoft.com/office/drawing/2014/main" id="{34A50DF0-5E79-499D-935A-93285376603E}"/>
                  </a:ext>
                </a:extLst>
              </p:cNvPr>
              <p:cNvSpPr txBox="1"/>
              <p:nvPr/>
            </p:nvSpPr>
            <p:spPr>
              <a:xfrm>
                <a:off x="2888177" y="4531113"/>
                <a:ext cx="1107996" cy="369332"/>
              </a:xfrm>
              <a:prstGeom prst="rect">
                <a:avLst/>
              </a:prstGeom>
              <a:noFill/>
            </p:spPr>
            <p:txBody>
              <a:bodyPr wrap="none" rtlCol="0">
                <a:spAutoFit/>
              </a:bodyPr>
              <a:lstStyle/>
              <a:p>
                <a:r>
                  <a:rPr lang="zh-CN" altLang="en-US" dirty="0"/>
                  <a:t>异体字多</a:t>
                </a:r>
              </a:p>
            </p:txBody>
          </p:sp>
        </p:grpSp>
        <p:grpSp>
          <p:nvGrpSpPr>
            <p:cNvPr id="39" name="组合 38">
              <a:extLst>
                <a:ext uri="{FF2B5EF4-FFF2-40B4-BE49-F238E27FC236}">
                  <a16:creationId xmlns:a16="http://schemas.microsoft.com/office/drawing/2014/main" id="{32A3E996-EAAD-47BA-A944-35F78588BAAA}"/>
                </a:ext>
              </a:extLst>
            </p:cNvPr>
            <p:cNvGrpSpPr/>
            <p:nvPr/>
          </p:nvGrpSpPr>
          <p:grpSpPr>
            <a:xfrm>
              <a:off x="9121968" y="1384183"/>
              <a:ext cx="2038524" cy="3513379"/>
              <a:chOff x="7358482" y="1384183"/>
              <a:chExt cx="2038524" cy="3513379"/>
            </a:xfrm>
          </p:grpSpPr>
          <p:sp>
            <p:nvSpPr>
              <p:cNvPr id="44" name="矩形 43">
                <a:extLst>
                  <a:ext uri="{FF2B5EF4-FFF2-40B4-BE49-F238E27FC236}">
                    <a16:creationId xmlns:a16="http://schemas.microsoft.com/office/drawing/2014/main" id="{80502765-11F0-4197-B082-DBBE8D4273C9}"/>
                  </a:ext>
                </a:extLst>
              </p:cNvPr>
              <p:cNvSpPr/>
              <p:nvPr/>
            </p:nvSpPr>
            <p:spPr>
              <a:xfrm>
                <a:off x="7358482" y="1384183"/>
                <a:ext cx="2038524" cy="2944536"/>
              </a:xfrm>
              <a:prstGeom prst="rect">
                <a:avLst/>
              </a:prstGeom>
              <a:noFill/>
              <a:ln w="15875">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3D1142FF-5D11-4CD5-8DE9-5846EB40964F}"/>
                  </a:ext>
                </a:extLst>
              </p:cNvPr>
              <p:cNvSpPr txBox="1"/>
              <p:nvPr/>
            </p:nvSpPr>
            <p:spPr>
              <a:xfrm>
                <a:off x="7823746" y="4528230"/>
                <a:ext cx="1107996" cy="369332"/>
              </a:xfrm>
              <a:prstGeom prst="rect">
                <a:avLst/>
              </a:prstGeom>
              <a:noFill/>
            </p:spPr>
            <p:txBody>
              <a:bodyPr wrap="none" rtlCol="0">
                <a:spAutoFit/>
              </a:bodyPr>
              <a:lstStyle/>
              <a:p>
                <a:r>
                  <a:rPr lang="zh-CN" altLang="en-US" dirty="0"/>
                  <a:t>差别微妙</a:t>
                </a:r>
              </a:p>
            </p:txBody>
          </p:sp>
          <p:pic>
            <p:nvPicPr>
              <p:cNvPr id="46" name="图片 45">
                <a:extLst>
                  <a:ext uri="{FF2B5EF4-FFF2-40B4-BE49-F238E27FC236}">
                    <a16:creationId xmlns:a16="http://schemas.microsoft.com/office/drawing/2014/main" id="{834F508A-1B67-4306-AD6D-D61668AD074E}"/>
                  </a:ext>
                </a:extLst>
              </p:cNvPr>
              <p:cNvPicPr>
                <a:picLocks noChangeAspect="1"/>
              </p:cNvPicPr>
              <p:nvPr/>
            </p:nvPicPr>
            <p:blipFill>
              <a:blip r:embed="rId15"/>
              <a:stretch>
                <a:fillRect/>
              </a:stretch>
            </p:blipFill>
            <p:spPr>
              <a:xfrm>
                <a:off x="7527501" y="1530582"/>
                <a:ext cx="685800" cy="1190625"/>
              </a:xfrm>
              <a:prstGeom prst="rect">
                <a:avLst/>
              </a:prstGeom>
            </p:spPr>
          </p:pic>
          <p:pic>
            <p:nvPicPr>
              <p:cNvPr id="47" name="图片 46">
                <a:extLst>
                  <a:ext uri="{FF2B5EF4-FFF2-40B4-BE49-F238E27FC236}">
                    <a16:creationId xmlns:a16="http://schemas.microsoft.com/office/drawing/2014/main" id="{F6EA04EF-C0BD-42BD-871B-812D87157002}"/>
                  </a:ext>
                </a:extLst>
              </p:cNvPr>
              <p:cNvPicPr>
                <a:picLocks noChangeAspect="1"/>
              </p:cNvPicPr>
              <p:nvPr/>
            </p:nvPicPr>
            <p:blipFill>
              <a:blip r:embed="rId16"/>
              <a:stretch>
                <a:fillRect/>
              </a:stretch>
            </p:blipFill>
            <p:spPr>
              <a:xfrm>
                <a:off x="8466043" y="1556636"/>
                <a:ext cx="619125" cy="1190625"/>
              </a:xfrm>
              <a:prstGeom prst="rect">
                <a:avLst/>
              </a:prstGeom>
            </p:spPr>
          </p:pic>
          <p:pic>
            <p:nvPicPr>
              <p:cNvPr id="48" name="图片 47">
                <a:extLst>
                  <a:ext uri="{FF2B5EF4-FFF2-40B4-BE49-F238E27FC236}">
                    <a16:creationId xmlns:a16="http://schemas.microsoft.com/office/drawing/2014/main" id="{35F8F560-7865-4A35-80AB-A2387AA3E6AC}"/>
                  </a:ext>
                </a:extLst>
              </p:cNvPr>
              <p:cNvPicPr>
                <a:picLocks noChangeAspect="1"/>
              </p:cNvPicPr>
              <p:nvPr/>
            </p:nvPicPr>
            <p:blipFill>
              <a:blip r:embed="rId17"/>
              <a:stretch>
                <a:fillRect/>
              </a:stretch>
            </p:blipFill>
            <p:spPr>
              <a:xfrm>
                <a:off x="7584651" y="2947343"/>
                <a:ext cx="571500" cy="1123950"/>
              </a:xfrm>
              <a:prstGeom prst="rect">
                <a:avLst/>
              </a:prstGeom>
            </p:spPr>
          </p:pic>
          <p:pic>
            <p:nvPicPr>
              <p:cNvPr id="49" name="图片 48">
                <a:extLst>
                  <a:ext uri="{FF2B5EF4-FFF2-40B4-BE49-F238E27FC236}">
                    <a16:creationId xmlns:a16="http://schemas.microsoft.com/office/drawing/2014/main" id="{DB03E95D-11AC-410B-938A-60C0DFFDD3C5}"/>
                  </a:ext>
                </a:extLst>
              </p:cNvPr>
              <p:cNvPicPr>
                <a:picLocks noChangeAspect="1"/>
              </p:cNvPicPr>
              <p:nvPr/>
            </p:nvPicPr>
            <p:blipFill>
              <a:blip r:embed="rId18"/>
              <a:stretch>
                <a:fillRect/>
              </a:stretch>
            </p:blipFill>
            <p:spPr>
              <a:xfrm>
                <a:off x="8494201" y="2936954"/>
                <a:ext cx="590967" cy="1190625"/>
              </a:xfrm>
              <a:prstGeom prst="rect">
                <a:avLst/>
              </a:prstGeom>
            </p:spPr>
          </p:pic>
          <p:sp>
            <p:nvSpPr>
              <p:cNvPr id="50" name="矩形 49">
                <a:extLst>
                  <a:ext uri="{FF2B5EF4-FFF2-40B4-BE49-F238E27FC236}">
                    <a16:creationId xmlns:a16="http://schemas.microsoft.com/office/drawing/2014/main" id="{D868748A-95FC-4D68-A5D8-558B143BE81B}"/>
                  </a:ext>
                </a:extLst>
              </p:cNvPr>
              <p:cNvSpPr/>
              <p:nvPr/>
            </p:nvSpPr>
            <p:spPr>
              <a:xfrm>
                <a:off x="7555494" y="1556636"/>
                <a:ext cx="626704" cy="1164571"/>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9E7C6908-B288-4255-8E90-A6572AEB967D}"/>
                  </a:ext>
                </a:extLst>
              </p:cNvPr>
              <p:cNvSpPr/>
              <p:nvPr/>
            </p:nvSpPr>
            <p:spPr>
              <a:xfrm>
                <a:off x="8453602" y="1569662"/>
                <a:ext cx="626704" cy="1164571"/>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6E0255E7-A362-4C3C-AB23-6B375657B0A8}"/>
                  </a:ext>
                </a:extLst>
              </p:cNvPr>
              <p:cNvSpPr/>
              <p:nvPr/>
            </p:nvSpPr>
            <p:spPr>
              <a:xfrm>
                <a:off x="8453602" y="2924575"/>
                <a:ext cx="626704" cy="1164571"/>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C9B8D406-E5AA-47E0-B315-C928002878D7}"/>
                  </a:ext>
                </a:extLst>
              </p:cNvPr>
              <p:cNvSpPr/>
              <p:nvPr/>
            </p:nvSpPr>
            <p:spPr>
              <a:xfrm>
                <a:off x="7555494" y="2924575"/>
                <a:ext cx="626704" cy="1164571"/>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779908F8-6024-4759-A846-873DD6C7E3E6}"/>
                </a:ext>
              </a:extLst>
            </p:cNvPr>
            <p:cNvGrpSpPr/>
            <p:nvPr/>
          </p:nvGrpSpPr>
          <p:grpSpPr>
            <a:xfrm>
              <a:off x="1748002" y="1370304"/>
              <a:ext cx="2038524" cy="3527258"/>
              <a:chOff x="1748002" y="1370304"/>
              <a:chExt cx="2038524" cy="3527258"/>
            </a:xfrm>
          </p:grpSpPr>
          <p:sp>
            <p:nvSpPr>
              <p:cNvPr id="41" name="矩形 40">
                <a:extLst>
                  <a:ext uri="{FF2B5EF4-FFF2-40B4-BE49-F238E27FC236}">
                    <a16:creationId xmlns:a16="http://schemas.microsoft.com/office/drawing/2014/main" id="{B962E06D-4A9D-4F80-A958-19BE955CC084}"/>
                  </a:ext>
                </a:extLst>
              </p:cNvPr>
              <p:cNvSpPr/>
              <p:nvPr/>
            </p:nvSpPr>
            <p:spPr>
              <a:xfrm>
                <a:off x="1748002" y="1384183"/>
                <a:ext cx="2038524" cy="2944536"/>
              </a:xfrm>
              <a:prstGeom prst="rect">
                <a:avLst/>
              </a:prstGeom>
              <a:noFill/>
              <a:ln w="15875">
                <a:solidFill>
                  <a:srgbClr val="5A51C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FA25AED7-199D-4EB9-913B-647BA78FB5B3}"/>
                  </a:ext>
                </a:extLst>
              </p:cNvPr>
              <p:cNvSpPr txBox="1"/>
              <p:nvPr/>
            </p:nvSpPr>
            <p:spPr>
              <a:xfrm>
                <a:off x="2213266" y="4528230"/>
                <a:ext cx="1107996" cy="369332"/>
              </a:xfrm>
              <a:prstGeom prst="rect">
                <a:avLst/>
              </a:prstGeom>
              <a:noFill/>
            </p:spPr>
            <p:txBody>
              <a:bodyPr wrap="none" rtlCol="0">
                <a:spAutoFit/>
              </a:bodyPr>
              <a:lstStyle/>
              <a:p>
                <a:r>
                  <a:rPr lang="zh-CN" altLang="en-US" dirty="0"/>
                  <a:t>数据量大</a:t>
                </a:r>
              </a:p>
            </p:txBody>
          </p:sp>
          <p:pic>
            <p:nvPicPr>
              <p:cNvPr id="43" name="图片 42">
                <a:extLst>
                  <a:ext uri="{FF2B5EF4-FFF2-40B4-BE49-F238E27FC236}">
                    <a16:creationId xmlns:a16="http://schemas.microsoft.com/office/drawing/2014/main" id="{12EBB982-25AC-4D60-BAFC-D4B64E0DF917}"/>
                  </a:ext>
                </a:extLst>
              </p:cNvPr>
              <p:cNvPicPr>
                <a:picLocks noChangeAspect="1"/>
              </p:cNvPicPr>
              <p:nvPr/>
            </p:nvPicPr>
            <p:blipFill rotWithShape="1">
              <a:blip r:embed="rId19">
                <a:extLst>
                  <a:ext uri="{28A0092B-C50C-407E-A947-70E740481C1C}">
                    <a14:useLocalDpi xmlns:a14="http://schemas.microsoft.com/office/drawing/2010/main" val="0"/>
                  </a:ext>
                </a:extLst>
              </a:blip>
              <a:srcRect l="25751" t="-1979" r="41656" b="39314"/>
              <a:stretch/>
            </p:blipFill>
            <p:spPr>
              <a:xfrm>
                <a:off x="1769080" y="1370304"/>
                <a:ext cx="1972086" cy="2861246"/>
              </a:xfrm>
              <a:prstGeom prst="rect">
                <a:avLst/>
              </a:prstGeom>
            </p:spPr>
          </p:pic>
        </p:grpSp>
      </p:grpSp>
      <p:sp>
        <p:nvSpPr>
          <p:cNvPr id="6" name="矩形: 圆角 5">
            <a:extLst>
              <a:ext uri="{FF2B5EF4-FFF2-40B4-BE49-F238E27FC236}">
                <a16:creationId xmlns:a16="http://schemas.microsoft.com/office/drawing/2014/main" id="{E1DAAC71-DECE-4381-A46B-4E15526584A9}"/>
              </a:ext>
            </a:extLst>
          </p:cNvPr>
          <p:cNvSpPr/>
          <p:nvPr/>
        </p:nvSpPr>
        <p:spPr>
          <a:xfrm>
            <a:off x="706719" y="5237986"/>
            <a:ext cx="1944000" cy="57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数据量大</a:t>
            </a:r>
          </a:p>
        </p:txBody>
      </p:sp>
      <p:sp>
        <p:nvSpPr>
          <p:cNvPr id="73" name="矩形: 圆角 72">
            <a:extLst>
              <a:ext uri="{FF2B5EF4-FFF2-40B4-BE49-F238E27FC236}">
                <a16:creationId xmlns:a16="http://schemas.microsoft.com/office/drawing/2014/main" id="{206F012A-D0B2-4B27-9DAD-5305FCBE584C}"/>
              </a:ext>
            </a:extLst>
          </p:cNvPr>
          <p:cNvSpPr/>
          <p:nvPr/>
        </p:nvSpPr>
        <p:spPr>
          <a:xfrm>
            <a:off x="3623336" y="5242400"/>
            <a:ext cx="1944000" cy="57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异体字多</a:t>
            </a:r>
          </a:p>
        </p:txBody>
      </p:sp>
      <p:sp>
        <p:nvSpPr>
          <p:cNvPr id="74" name="矩形: 圆角 73">
            <a:extLst>
              <a:ext uri="{FF2B5EF4-FFF2-40B4-BE49-F238E27FC236}">
                <a16:creationId xmlns:a16="http://schemas.microsoft.com/office/drawing/2014/main" id="{7386BABB-699F-4785-ABA8-69858AB83F13}"/>
              </a:ext>
            </a:extLst>
          </p:cNvPr>
          <p:cNvSpPr/>
          <p:nvPr/>
        </p:nvSpPr>
        <p:spPr>
          <a:xfrm>
            <a:off x="6613883" y="5237986"/>
            <a:ext cx="1944000" cy="57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模态多样</a:t>
            </a:r>
          </a:p>
        </p:txBody>
      </p:sp>
      <p:sp>
        <p:nvSpPr>
          <p:cNvPr id="75" name="矩形: 圆角 74">
            <a:extLst>
              <a:ext uri="{FF2B5EF4-FFF2-40B4-BE49-F238E27FC236}">
                <a16:creationId xmlns:a16="http://schemas.microsoft.com/office/drawing/2014/main" id="{E725AE48-D3AB-4720-AA36-B32A8990EDAF}"/>
              </a:ext>
            </a:extLst>
          </p:cNvPr>
          <p:cNvSpPr/>
          <p:nvPr/>
        </p:nvSpPr>
        <p:spPr>
          <a:xfrm>
            <a:off x="9600300" y="5252896"/>
            <a:ext cx="1944000" cy="57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差别微妙</a:t>
            </a:r>
          </a:p>
        </p:txBody>
      </p:sp>
    </p:spTree>
    <p:extLst>
      <p:ext uri="{BB962C8B-B14F-4D97-AF65-F5344CB8AC3E}">
        <p14:creationId xmlns:p14="http://schemas.microsoft.com/office/powerpoint/2010/main" val="980884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6</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研究意义</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2024/10/12</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AutoShape 3"/>
          <p:cNvSpPr/>
          <p:nvPr>
            <p:custDataLst>
              <p:tags r:id="rId1"/>
            </p:custDataLst>
          </p:nvPr>
        </p:nvSpPr>
        <p:spPr>
          <a:xfrm>
            <a:off x="614667" y="2788924"/>
            <a:ext cx="3473061" cy="3524898"/>
          </a:xfrm>
          <a:prstGeom prst="roundRect">
            <a:avLst>
              <a:gd name="adj" fmla="val 7214"/>
            </a:avLst>
          </a:prstGeom>
          <a:solidFill>
            <a:schemeClr val="lt2">
              <a:alpha val="80000"/>
            </a:schemeClr>
          </a:solidFill>
        </p:spPr>
      </p:sp>
      <p:sp>
        <p:nvSpPr>
          <p:cNvPr id="7" name="TextBox 4"/>
          <p:cNvSpPr txBox="1"/>
          <p:nvPr>
            <p:custDataLst>
              <p:tags r:id="rId2"/>
            </p:custDataLst>
          </p:nvPr>
        </p:nvSpPr>
        <p:spPr>
          <a:xfrm>
            <a:off x="831204" y="4473654"/>
            <a:ext cx="3311729" cy="1840168"/>
          </a:xfrm>
          <a:prstGeom prst="rect">
            <a:avLst/>
          </a:prstGeom>
        </p:spPr>
        <p:txBody>
          <a:bodyPr vert="horz" wrap="square" lIns="114300" tIns="57150" rIns="114300" bIns="57150" rtlCol="0" anchor="t" anchorCtr="0">
            <a:noAutofit/>
          </a:bodyPr>
          <a:lstStyle/>
          <a:p>
            <a:pPr>
              <a:lnSpc>
                <a:spcPct val="140000"/>
              </a:lnSpc>
            </a:pPr>
            <a:r>
              <a:rPr lang="en-US" dirty="0">
                <a:solidFill>
                  <a:schemeClr val="dk1">
                    <a:alpha val="100000"/>
                  </a:schemeClr>
                </a:solidFill>
                <a:latin typeface="微软雅黑" panose="020B0503020204020204" pitchFamily="34" charset="-122"/>
                <a:ea typeface="微软雅黑" panose="020B0503020204020204" pitchFamily="34" charset="-122"/>
              </a:rPr>
              <a:t>通过基于向量数据库的甲骨文图像检索研究，我们可以更快速地获取相关的甲骨文图像信息，推动甲骨文研究的发展。</a:t>
            </a:r>
          </a:p>
        </p:txBody>
      </p:sp>
      <p:sp>
        <p:nvSpPr>
          <p:cNvPr id="8" name="TextBox 5"/>
          <p:cNvSpPr txBox="1"/>
          <p:nvPr>
            <p:custDataLst>
              <p:tags r:id="rId3"/>
            </p:custDataLst>
          </p:nvPr>
        </p:nvSpPr>
        <p:spPr>
          <a:xfrm>
            <a:off x="831204" y="3757533"/>
            <a:ext cx="3039989" cy="612447"/>
          </a:xfrm>
          <a:prstGeom prst="rect">
            <a:avLst/>
          </a:prstGeom>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推动甲骨文研究</a:t>
            </a:r>
          </a:p>
        </p:txBody>
      </p:sp>
      <p:sp>
        <p:nvSpPr>
          <p:cNvPr id="9" name="AutoShape 6"/>
          <p:cNvSpPr/>
          <p:nvPr>
            <p:custDataLst>
              <p:tags r:id="rId4"/>
            </p:custDataLst>
          </p:nvPr>
        </p:nvSpPr>
        <p:spPr>
          <a:xfrm>
            <a:off x="4359469" y="2788924"/>
            <a:ext cx="3473061" cy="3524898"/>
          </a:xfrm>
          <a:prstGeom prst="roundRect">
            <a:avLst>
              <a:gd name="adj" fmla="val 7214"/>
            </a:avLst>
          </a:prstGeom>
          <a:solidFill>
            <a:schemeClr val="lt2">
              <a:alpha val="80000"/>
            </a:schemeClr>
          </a:solidFill>
        </p:spPr>
      </p:sp>
      <p:sp>
        <p:nvSpPr>
          <p:cNvPr id="10" name="TextBox 7"/>
          <p:cNvSpPr txBox="1"/>
          <p:nvPr>
            <p:custDataLst>
              <p:tags r:id="rId5"/>
            </p:custDataLst>
          </p:nvPr>
        </p:nvSpPr>
        <p:spPr>
          <a:xfrm>
            <a:off x="4576006" y="4473654"/>
            <a:ext cx="3391994" cy="2073622"/>
          </a:xfrm>
          <a:prstGeom prst="rect">
            <a:avLst/>
          </a:prstGeom>
        </p:spPr>
        <p:txBody>
          <a:bodyPr vert="horz" wrap="square" lIns="114300" tIns="57150" rIns="114300" bIns="57150" rtlCol="0" anchor="t" anchorCtr="0">
            <a:noAutofit/>
          </a:bodyPr>
          <a:lstStyle/>
          <a:p>
            <a:pPr>
              <a:lnSpc>
                <a:spcPct val="140000"/>
              </a:lnSpc>
            </a:pPr>
            <a:r>
              <a:rPr lang="en-US" dirty="0">
                <a:solidFill>
                  <a:schemeClr val="dk1">
                    <a:alpha val="100000"/>
                  </a:schemeClr>
                </a:solidFill>
                <a:latin typeface="微软雅黑" panose="020B0503020204020204" pitchFamily="34" charset="-122"/>
                <a:ea typeface="微软雅黑" panose="020B0503020204020204" pitchFamily="34" charset="-122"/>
              </a:rPr>
              <a:t>基于向量数据库的甲骨文图像检索研究可以提高图像检索的效率，缩短检索时间，提高用户体验。</a:t>
            </a:r>
          </a:p>
        </p:txBody>
      </p:sp>
      <p:sp>
        <p:nvSpPr>
          <p:cNvPr id="11" name="TextBox 8"/>
          <p:cNvSpPr txBox="1"/>
          <p:nvPr>
            <p:custDataLst>
              <p:tags r:id="rId6"/>
            </p:custDataLst>
          </p:nvPr>
        </p:nvSpPr>
        <p:spPr>
          <a:xfrm>
            <a:off x="4576006" y="3757533"/>
            <a:ext cx="3039989" cy="612447"/>
          </a:xfrm>
          <a:prstGeom prst="rect">
            <a:avLst/>
          </a:prstGeom>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提高图像检索效率</a:t>
            </a:r>
          </a:p>
        </p:txBody>
      </p:sp>
      <p:sp>
        <p:nvSpPr>
          <p:cNvPr id="12" name="AutoShape 9"/>
          <p:cNvSpPr/>
          <p:nvPr>
            <p:custDataLst>
              <p:tags r:id="rId7"/>
            </p:custDataLst>
          </p:nvPr>
        </p:nvSpPr>
        <p:spPr>
          <a:xfrm>
            <a:off x="8104272" y="2788924"/>
            <a:ext cx="3473061" cy="3524898"/>
          </a:xfrm>
          <a:prstGeom prst="roundRect">
            <a:avLst>
              <a:gd name="adj" fmla="val 7214"/>
            </a:avLst>
          </a:prstGeom>
          <a:solidFill>
            <a:schemeClr val="lt2">
              <a:alpha val="79000"/>
            </a:schemeClr>
          </a:solidFill>
        </p:spPr>
      </p:sp>
      <p:sp>
        <p:nvSpPr>
          <p:cNvPr id="13" name="TextBox 10"/>
          <p:cNvSpPr txBox="1"/>
          <p:nvPr>
            <p:custDataLst>
              <p:tags r:id="rId8"/>
            </p:custDataLst>
          </p:nvPr>
        </p:nvSpPr>
        <p:spPr>
          <a:xfrm>
            <a:off x="8320808" y="4473654"/>
            <a:ext cx="3103192" cy="1840168"/>
          </a:xfrm>
          <a:prstGeom prst="rect">
            <a:avLst/>
          </a:prstGeom>
        </p:spPr>
        <p:txBody>
          <a:bodyPr vert="horz" wrap="square" lIns="114300" tIns="57150" rIns="114300" bIns="57150" rtlCol="0" anchor="t" anchorCtr="0">
            <a:noAutofit/>
          </a:bodyPr>
          <a:lstStyle/>
          <a:p>
            <a:pPr>
              <a:lnSpc>
                <a:spcPct val="140000"/>
              </a:lnSpc>
            </a:pPr>
            <a:r>
              <a:rPr lang="en-US" dirty="0">
                <a:solidFill>
                  <a:schemeClr val="dk1">
                    <a:alpha val="100000"/>
                  </a:schemeClr>
                </a:solidFill>
                <a:latin typeface="微软雅黑" panose="020B0503020204020204" pitchFamily="34" charset="-122"/>
                <a:ea typeface="微软雅黑" panose="020B0503020204020204" pitchFamily="34" charset="-122"/>
              </a:rPr>
              <a:t>基于向量数据库的甲骨文图像检索研究可以促进计算机技术与文化遗产保护等领域的融合发展</a:t>
            </a:r>
            <a:r>
              <a:rPr lang="en-US" sz="15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4" name="TextBox 11"/>
          <p:cNvSpPr txBox="1"/>
          <p:nvPr>
            <p:custDataLst>
              <p:tags r:id="rId9"/>
            </p:custDataLst>
          </p:nvPr>
        </p:nvSpPr>
        <p:spPr>
          <a:xfrm>
            <a:off x="8320808" y="3757533"/>
            <a:ext cx="3039989" cy="612447"/>
          </a:xfrm>
          <a:prstGeom prst="rect">
            <a:avLst/>
          </a:prstGeom>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促进技术融合发展</a:t>
            </a:r>
          </a:p>
        </p:txBody>
      </p:sp>
      <p:pic>
        <p:nvPicPr>
          <p:cNvPr id="15" name="Picture 12"/>
          <p:cNvPicPr>
            <a:picLocks noChangeAspect="1"/>
          </p:cNvPicPr>
          <p:nvPr>
            <p:custDataLst>
              <p:tags r:id="rId10"/>
            </p:custDataLst>
          </p:nvPr>
        </p:nvPicPr>
        <p:blipFill>
          <a:blip r:embed="rId14"/>
          <a:srcRect/>
          <a:stretch>
            <a:fillRect/>
          </a:stretch>
        </p:blipFill>
        <p:spPr>
          <a:xfrm>
            <a:off x="1428432" y="1746898"/>
            <a:ext cx="1905000" cy="1905000"/>
          </a:xfrm>
          <a:prstGeom prst="ellipse">
            <a:avLst/>
          </a:prstGeom>
          <a:ln w="38100">
            <a:solidFill>
              <a:schemeClr val="accent1"/>
            </a:solidFill>
            <a:prstDash val="solid"/>
          </a:ln>
        </p:spPr>
      </p:pic>
      <p:pic>
        <p:nvPicPr>
          <p:cNvPr id="29" name="Picture 14"/>
          <p:cNvPicPr>
            <a:picLocks noChangeAspect="1"/>
          </p:cNvPicPr>
          <p:nvPr>
            <p:custDataLst>
              <p:tags r:id="rId11"/>
            </p:custDataLst>
          </p:nvPr>
        </p:nvPicPr>
        <p:blipFill>
          <a:blip r:embed="rId15">
            <a:extLst>
              <a:ext uri="{28A0092B-C50C-407E-A947-70E740481C1C}">
                <a14:useLocalDpi xmlns:a14="http://schemas.microsoft.com/office/drawing/2010/main" val="0"/>
              </a:ext>
            </a:extLst>
          </a:blip>
          <a:srcRect l="7672" r="7672"/>
          <a:stretch/>
        </p:blipFill>
        <p:spPr>
          <a:xfrm>
            <a:off x="9048000" y="1800696"/>
            <a:ext cx="1905000" cy="1905000"/>
          </a:xfrm>
          <a:prstGeom prst="ellipse">
            <a:avLst/>
          </a:prstGeom>
          <a:ln w="38100">
            <a:solidFill>
              <a:schemeClr val="accent1"/>
            </a:solidFill>
            <a:prstDash val="solid"/>
          </a:ln>
        </p:spPr>
      </p:pic>
      <p:pic>
        <p:nvPicPr>
          <p:cNvPr id="18" name="Picture 4" descr="E:\研究\git_research\Research\NSFC\研究成果\Figure 6. Comparison results based on the binary mask and Gaussian kernel represent.jpg">
            <a:extLst>
              <a:ext uri="{FF2B5EF4-FFF2-40B4-BE49-F238E27FC236}">
                <a16:creationId xmlns:a16="http://schemas.microsoft.com/office/drawing/2014/main" id="{6E84DE77-B6A2-4DC5-929E-B1589B610DD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r="67460"/>
          <a:stretch/>
        </p:blipFill>
        <p:spPr bwMode="auto">
          <a:xfrm>
            <a:off x="5232000" y="1746898"/>
            <a:ext cx="1998830" cy="1914244"/>
          </a:xfrm>
          <a:prstGeom prst="ellipse">
            <a:avLst/>
          </a:prstGeom>
          <a:ln w="38100">
            <a:solidFill>
              <a:schemeClr val="accent1"/>
            </a:solidFill>
            <a:prstDash val="soli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2" name="矩形 11"/>
          <p:cNvSpPr/>
          <p:nvPr/>
        </p:nvSpPr>
        <p:spPr>
          <a:xfrm>
            <a:off x="5757783" y="-22624"/>
            <a:ext cx="6434217" cy="688062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52" name="图片 51"/>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rightnessContrast bright="70000"/>
                    </a14:imgEffect>
                  </a14:imgLayer>
                </a14:imgProps>
              </a:ext>
              <a:ext uri="{28A0092B-C50C-407E-A947-70E740481C1C}">
                <a14:useLocalDpi xmlns:a14="http://schemas.microsoft.com/office/drawing/2010/main" val="0"/>
              </a:ext>
            </a:extLst>
          </a:blip>
          <a:stretch>
            <a:fillRect/>
          </a:stretch>
        </p:blipFill>
        <p:spPr>
          <a:xfrm>
            <a:off x="8184000" y="2115353"/>
            <a:ext cx="5230390" cy="5230390"/>
          </a:xfrm>
          <a:prstGeom prst="rect">
            <a:avLst/>
          </a:prstGeom>
        </p:spPr>
      </p:pic>
      <p:pic>
        <p:nvPicPr>
          <p:cNvPr id="4" name="图片 3"/>
          <p:cNvPicPr>
            <a:picLocks noChangeAspect="1"/>
          </p:cNvPicPr>
          <p:nvPr/>
        </p:nvPicPr>
        <p:blipFill rotWithShape="1">
          <a:blip r:embed="rId6">
            <a:extLst>
              <a:ext uri="{28A0092B-C50C-407E-A947-70E740481C1C}">
                <a14:useLocalDpi xmlns:a14="http://schemas.microsoft.com/office/drawing/2010/main" val="0"/>
              </a:ext>
            </a:extLst>
          </a:blip>
          <a:srcRect l="17319" r="26873"/>
          <a:stretch>
            <a:fillRect/>
          </a:stretch>
        </p:blipFill>
        <p:spPr>
          <a:xfrm>
            <a:off x="-24000" y="-22623"/>
            <a:ext cx="5760000" cy="6880624"/>
          </a:xfrm>
          <a:prstGeom prst="rect">
            <a:avLst/>
          </a:prstGeom>
        </p:spPr>
      </p:pic>
      <p:sp>
        <p:nvSpPr>
          <p:cNvPr id="10" name="文本框 9"/>
          <p:cNvSpPr txBox="1"/>
          <p:nvPr/>
        </p:nvSpPr>
        <p:spPr>
          <a:xfrm>
            <a:off x="6055240" y="2250398"/>
            <a:ext cx="5466276" cy="1174168"/>
          </a:xfrm>
          <a:prstGeom prst="rect">
            <a:avLst/>
          </a:prstGeom>
          <a:noFill/>
        </p:spPr>
        <p:txBody>
          <a:bodyPr wrap="square" rtlCol="0">
            <a:spAutoFit/>
          </a:bodyPr>
          <a:lstStyle/>
          <a:p>
            <a:pPr algn="ctr">
              <a:lnSpc>
                <a:spcPct val="130000"/>
              </a:lnSpc>
            </a:pPr>
            <a:r>
              <a:rPr lang="zh-CN" altLang="en-US" sz="6000" b="1" dirty="0">
                <a:latin typeface="Arial" panose="020B0604020202020204" pitchFamily="34" charset="0"/>
                <a:ea typeface="微软雅黑" panose="020B0503020204020204" pitchFamily="34" charset="-122"/>
                <a:sym typeface="+mn-ea"/>
              </a:rPr>
              <a:t>研究方法</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pic>
        <p:nvPicPr>
          <p:cNvPr id="19" name="图片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60500" y="376190"/>
            <a:ext cx="2204181" cy="520337"/>
          </a:xfrm>
          <a:prstGeom prst="rect">
            <a:avLst/>
          </a:prstGeom>
        </p:spPr>
      </p:pic>
      <p:sp>
        <p:nvSpPr>
          <p:cNvPr id="2" name="等腰三角形 1"/>
          <p:cNvSpPr/>
          <p:nvPr/>
        </p:nvSpPr>
        <p:spPr>
          <a:xfrm rot="5400000">
            <a:off x="5652624" y="3151579"/>
            <a:ext cx="635279" cy="52939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5705564" y="-29746"/>
            <a:ext cx="45719" cy="68877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7" name="直接连接符 6"/>
          <p:cNvCxnSpPr>
            <a:stCxn id="2" idx="0"/>
          </p:cNvCxnSpPr>
          <p:nvPr/>
        </p:nvCxnSpPr>
        <p:spPr>
          <a:xfrm>
            <a:off x="6234963" y="3416279"/>
            <a:ext cx="3965037" cy="12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861148" y="3573000"/>
            <a:ext cx="3330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20798" y="-33969"/>
            <a:ext cx="5729564" cy="6890562"/>
            <a:chOff x="-10564" y="-32562"/>
            <a:chExt cx="5729564" cy="6890562"/>
          </a:xfrm>
        </p:grpSpPr>
        <p:sp>
          <p:nvSpPr>
            <p:cNvPr id="44" name="矩形 43"/>
            <p:cNvSpPr/>
            <p:nvPr/>
          </p:nvSpPr>
          <p:spPr>
            <a:xfrm>
              <a:off x="-10564" y="-29747"/>
              <a:ext cx="5729564" cy="68877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46" name="直接连接符 45"/>
            <p:cNvCxnSpPr/>
            <p:nvPr/>
          </p:nvCxnSpPr>
          <p:spPr>
            <a:xfrm>
              <a:off x="69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560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424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288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152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01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2397029" y="2095398"/>
            <a:ext cx="859790" cy="2609647"/>
          </a:xfrm>
          <a:prstGeom prst="rect">
            <a:avLst/>
          </a:prstGeom>
          <a:noFill/>
        </p:spPr>
        <p:txBody>
          <a:bodyPr vert="eaVert" wrap="square" rtlCol="0">
            <a:spAutoFit/>
          </a:bodyPr>
          <a:lstStyle/>
          <a:p>
            <a:r>
              <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rPr>
              <a:t>第二部分</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8</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Arial" panose="020B0604020202020204" pitchFamily="34" charset="0"/>
              </a:rPr>
              <a:t>研究方法</a:t>
            </a: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2024/10/12</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矩形: 圆角 5">
            <a:extLst>
              <a:ext uri="{FF2B5EF4-FFF2-40B4-BE49-F238E27FC236}">
                <a16:creationId xmlns:a16="http://schemas.microsoft.com/office/drawing/2014/main" id="{55E0FDCC-E590-4A58-A816-FD4EE2888253}"/>
              </a:ext>
            </a:extLst>
          </p:cNvPr>
          <p:cNvSpPr/>
          <p:nvPr/>
        </p:nvSpPr>
        <p:spPr>
          <a:xfrm>
            <a:off x="2136000" y="4581000"/>
            <a:ext cx="15840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深度学习</a:t>
            </a:r>
          </a:p>
        </p:txBody>
      </p:sp>
      <p:sp>
        <p:nvSpPr>
          <p:cNvPr id="23" name="矩形: 圆角 22">
            <a:extLst>
              <a:ext uri="{FF2B5EF4-FFF2-40B4-BE49-F238E27FC236}">
                <a16:creationId xmlns:a16="http://schemas.microsoft.com/office/drawing/2014/main" id="{8639A3D3-91FB-4258-959E-FFBD38C5A94B}"/>
              </a:ext>
            </a:extLst>
          </p:cNvPr>
          <p:cNvSpPr/>
          <p:nvPr/>
        </p:nvSpPr>
        <p:spPr>
          <a:xfrm>
            <a:off x="8472000" y="4581000"/>
            <a:ext cx="15840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向量数据库</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9</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存储与检索框架</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2024/10/12</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7" name="图片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4362074" y="-26999"/>
            <a:ext cx="3800826" cy="6885000"/>
          </a:xfrm>
          <a:prstGeom prst="rect">
            <a:avLst/>
          </a:prstGeom>
          <a:noFill/>
          <a:ln>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宽&quot;,&quot;HeaderHeight&quot;:15.0,&quot;FooterHeight&quot;:9.0,&quot;SideMargin&quot;:5.5,&quot;TopMargin&quot;:0.0,&quot;BottomMargin&quot;:0.0,&quot;IntervalMargin&quot;:2.5,&quot;SettingType&quot;:&quot;System&quot;}"/>
  <p:tag name="COMMONDATA" val="eyJoZGlkIjoiN2M0MzQ0MzlmYzZiMTNhOWUxNjg4ODM2OTY2NDM0NWQ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51.3996062992126,&quot;left&quot;:93.18685039370078,&quot;top&quot;:102.52417322834644,&quot;width&quot;:866.5699212598423}"/>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51.3996062992126,&quot;left&quot;:93.18685039370078,&quot;top&quot;:102.52417322834644,&quot;width&quot;:866.5699212598423}"/>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17.4752755905512,&quot;left&quot;:590.4486614173228,&quot;top&quot;:113.8263779527559,&quot;width&quot;:330.7057480314964}"/>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17.4752755905512,&quot;left&quot;:590.4486614173228,&quot;top&quot;:113.8263779527559,&quot;width&quot;:330.7057480314964}"/>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17.4752755905512,&quot;left&quot;:590.4486614173228,&quot;top&quot;:113.8263779527559,&quot;width&quot;:330.7057480314964}"/>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17.4752755905512,&quot;left&quot;:590.4486614173228,&quot;top&quot;:113.8263779527559,&quot;width&quot;:330.7057480314964}"/>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heme/theme1.xml><?xml version="1.0" encoding="utf-8"?>
<a:theme xmlns:a="http://schemas.openxmlformats.org/drawingml/2006/main" name="Office 主题">
  <a:themeElements>
    <a:clrScheme name="自定义 5">
      <a:dk1>
        <a:srgbClr val="000000"/>
      </a:dk1>
      <a:lt1>
        <a:srgbClr val="FFFFFF"/>
      </a:lt1>
      <a:dk2>
        <a:srgbClr val="778495"/>
      </a:dk2>
      <a:lt2>
        <a:srgbClr val="F0F0F0"/>
      </a:lt2>
      <a:accent1>
        <a:srgbClr val="702C07"/>
      </a:accent1>
      <a:accent2>
        <a:srgbClr val="B8243D"/>
      </a:accent2>
      <a:accent3>
        <a:srgbClr val="F8E9D6"/>
      </a:accent3>
      <a:accent4>
        <a:srgbClr val="797979"/>
      </a:accent4>
      <a:accent5>
        <a:srgbClr val="A5A5A5"/>
      </a:accent5>
      <a:accent6>
        <a:srgbClr val="C9C9C9"/>
      </a:accent6>
      <a:hlink>
        <a:srgbClr val="933319"/>
      </a:hlink>
      <a:folHlink>
        <a:srgbClr val="BFBFBF"/>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TotalTime>
  <Words>1149</Words>
  <Application>Microsoft Office PowerPoint</Application>
  <PresentationFormat>宽屏</PresentationFormat>
  <Paragraphs>238</Paragraphs>
  <Slides>27</Slides>
  <Notes>23</Notes>
  <HiddenSlides>0</HiddenSlides>
  <MMClips>0</MMClips>
  <ScaleCrop>false</ScaleCrop>
  <HeadingPairs>
    <vt:vector size="8" baseType="variant">
      <vt:variant>
        <vt:lpstr>已用的字体</vt:lpstr>
      </vt:variant>
      <vt:variant>
        <vt:i4>10</vt:i4>
      </vt:variant>
      <vt:variant>
        <vt:lpstr>主题</vt:lpstr>
      </vt:variant>
      <vt:variant>
        <vt:i4>4</vt:i4>
      </vt:variant>
      <vt:variant>
        <vt:lpstr>嵌入 OLE 服务器</vt:lpstr>
      </vt:variant>
      <vt:variant>
        <vt:i4>1</vt:i4>
      </vt:variant>
      <vt:variant>
        <vt:lpstr>幻灯片标题</vt:lpstr>
      </vt:variant>
      <vt:variant>
        <vt:i4>27</vt:i4>
      </vt:variant>
    </vt:vector>
  </HeadingPairs>
  <TitlesOfParts>
    <vt:vector size="42" baseType="lpstr">
      <vt:lpstr>华文宋体</vt:lpstr>
      <vt:lpstr>思源黑体 CN Heavy</vt:lpstr>
      <vt:lpstr>Microsoft YaHei</vt:lpstr>
      <vt:lpstr>Microsoft YaHei</vt:lpstr>
      <vt:lpstr>Arial</vt:lpstr>
      <vt:lpstr>Arial Black</vt:lpstr>
      <vt:lpstr>Calibri</vt:lpstr>
      <vt:lpstr>Calibri Light</vt:lpstr>
      <vt:lpstr>Times New Roman</vt:lpstr>
      <vt:lpstr>Wingdings</vt:lpstr>
      <vt:lpstr>Office 主题</vt:lpstr>
      <vt:lpstr>1_OfficePLUS</vt:lpstr>
      <vt:lpstr>2_OfficePLUS</vt:lpstr>
      <vt:lpstr>2_Office 主题</vt:lpstr>
      <vt:lpstr>Paintbrush Picture</vt:lpstr>
      <vt:lpstr>PowerPoint 演示文稿</vt:lpstr>
      <vt:lpstr>PowerPoint 演示文稿</vt:lpstr>
      <vt:lpstr>PowerPoint 演示文稿</vt:lpstr>
      <vt:lpstr>甲骨文研究的重要性</vt:lpstr>
      <vt:lpstr>计算机处理甲骨文的挑战</vt:lpstr>
      <vt:lpstr>研究意义</vt:lpstr>
      <vt:lpstr>PowerPoint 演示文稿</vt:lpstr>
      <vt:lpstr>研究方法</vt:lpstr>
      <vt:lpstr>存储与检索框架</vt:lpstr>
      <vt:lpstr>HWOBC数据集介绍</vt:lpstr>
      <vt:lpstr>生成向量</vt:lpstr>
      <vt:lpstr>检索流程</vt:lpstr>
      <vt:lpstr>检索系统</vt:lpstr>
      <vt:lpstr>PowerPoint 演示文稿</vt:lpstr>
      <vt:lpstr>检索示例</vt:lpstr>
      <vt:lpstr>实验结果分析</vt:lpstr>
      <vt:lpstr>Milvus与LSH的各项评估指标对比</vt:lpstr>
      <vt:lpstr>Precision-Recall 曲线对比</vt:lpstr>
      <vt:lpstr>检索效率</vt:lpstr>
      <vt:lpstr>PowerPoint 演示文稿</vt:lpstr>
      <vt:lpstr>总结</vt:lpstr>
      <vt:lpstr>展望</vt:lpstr>
      <vt:lpstr>古籍活化利用</vt:lpstr>
      <vt:lpstr>研究设想</vt:lpstr>
      <vt:lpstr>PowerPoint 演示文稿</vt:lpstr>
      <vt:lpstr>PowerPoint 演示文稿</vt:lpstr>
      <vt:lpstr>PowerPoint 演示文稿</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Jing Xiong</cp:lastModifiedBy>
  <cp:revision>431</cp:revision>
  <dcterms:created xsi:type="dcterms:W3CDTF">2020-04-14T04:48:00Z</dcterms:created>
  <dcterms:modified xsi:type="dcterms:W3CDTF">2024-10-12T02:32:25Z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2052-12.1.0.18543</vt:lpwstr>
  </property>
  <property fmtid="{D5CDD505-2E9C-101B-9397-08002B2CF9AE}" pid="3" name="ICV">
    <vt:lpwstr>A6ED4870787E460AA900FEB5A235543F_12</vt:lpwstr>
  </property>
</Properties>
</file>